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</p:sldMasterIdLst>
  <p:notesMasterIdLst>
    <p:notesMasterId r:id="rId27"/>
  </p:notesMasterIdLst>
  <p:sldIdLst>
    <p:sldId id="257" r:id="rId5"/>
    <p:sldId id="259" r:id="rId6"/>
    <p:sldId id="260" r:id="rId7"/>
    <p:sldId id="262" r:id="rId8"/>
    <p:sldId id="266" r:id="rId9"/>
    <p:sldId id="267" r:id="rId10"/>
    <p:sldId id="283" r:id="rId11"/>
    <p:sldId id="263" r:id="rId12"/>
    <p:sldId id="264" r:id="rId13"/>
    <p:sldId id="272" r:id="rId14"/>
    <p:sldId id="282" r:id="rId15"/>
    <p:sldId id="286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61" r:id="rId25"/>
    <p:sldId id="285" r:id="rId26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F30DE3"/>
    <a:srgbClr val="FA9CF3"/>
    <a:srgbClr val="B3B3CD"/>
    <a:srgbClr val="FFCC00"/>
    <a:srgbClr val="F2E712"/>
    <a:srgbClr val="FFFF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78" autoAdjust="0"/>
  </p:normalViewPr>
  <p:slideViewPr>
    <p:cSldViewPr>
      <p:cViewPr>
        <p:scale>
          <a:sx n="60" d="100"/>
          <a:sy n="60" d="100"/>
        </p:scale>
        <p:origin x="-3084" y="-12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568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00F9DBE-B321-4CA0-9D33-4B5D5DE3769B}" type="datetimeFigureOut">
              <a:rPr lang="es-CL" smtClean="0"/>
              <a:t>23-03-2017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D867ED-71ED-4789-9714-63AEFD6458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484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67ED-71ED-4789-9714-63AEFD6458C4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8117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67ED-71ED-4789-9714-63AEFD6458C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4231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67ED-71ED-4789-9714-63AEFD6458C4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2937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El riesgo es la </a:t>
            </a:r>
            <a:r>
              <a:rPr lang="es-CL" dirty="0" smtClean="0">
                <a:effectLst/>
              </a:rPr>
              <a:t>combinación de la probabilidad de que se produzca un evento y sus consecuencias negativas. Los factores que lo componen son la amenaza y la vulnerabilidad.</a:t>
            </a:r>
          </a:p>
          <a:p>
            <a:endParaRPr lang="es-CL" dirty="0" smtClean="0">
              <a:effectLst/>
            </a:endParaRPr>
          </a:p>
          <a:p>
            <a:r>
              <a:rPr lang="es-CL" dirty="0" smtClean="0">
                <a:effectLst/>
              </a:rPr>
              <a:t>Para disminuir el riesgo,</a:t>
            </a:r>
            <a:r>
              <a:rPr lang="es-CL" baseline="0" dirty="0" smtClean="0">
                <a:effectLst/>
              </a:rPr>
              <a:t> es difícil disminuir las amenazas.</a:t>
            </a:r>
          </a:p>
          <a:p>
            <a:endParaRPr lang="es-CL" baseline="0" dirty="0" smtClean="0">
              <a:effectLst/>
            </a:endParaRPr>
          </a:p>
          <a:p>
            <a:r>
              <a:rPr lang="es-CL" baseline="0" dirty="0" smtClean="0">
                <a:effectLst/>
              </a:rPr>
              <a:t>Por esto, usualmente se utilizan estrategias para reducir la vulnerabilidad. </a:t>
            </a:r>
          </a:p>
          <a:p>
            <a:r>
              <a:rPr lang="es-CL" baseline="0" dirty="0" smtClean="0">
                <a:effectLst/>
              </a:rPr>
              <a:t>La vulnerabilidad </a:t>
            </a:r>
            <a:r>
              <a:rPr lang="es-CL" dirty="0" smtClean="0">
                <a:effectLst/>
              </a:rPr>
              <a:t>son las características y las circunstancias de una comunidad, sistema o bien que los hacen susceptibles a los efectos dañinos de una amenaza.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104C4-89BF-44FB-9FF3-8D77B5D9DFB4}" type="slidenum">
              <a:rPr lang="es-CL" smtClean="0">
                <a:solidFill>
                  <a:prstClr val="black"/>
                </a:solidFill>
              </a:rPr>
              <a:pPr/>
              <a:t>12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81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67ED-71ED-4789-9714-63AEFD6458C4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963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67ED-71ED-4789-9714-63AEFD6458C4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1768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67ED-71ED-4789-9714-63AEFD6458C4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803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67ED-71ED-4789-9714-63AEFD6458C4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1513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67ED-71ED-4789-9714-63AEFD6458C4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3988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67ED-71ED-4789-9714-63AEFD6458C4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5400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67ED-71ED-4789-9714-63AEFD6458C4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5367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BE2B3-AA84-49D5-88FB-19F81FBD6E49}" type="slidenum">
              <a:rPr lang="es-CL" smtClean="0">
                <a:solidFill>
                  <a:prstClr val="black"/>
                </a:solidFill>
              </a:rPr>
              <a:pPr/>
              <a:t>2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83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67ED-71ED-4789-9714-63AEFD6458C4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7042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BE2B3-AA84-49D5-88FB-19F81FBD6E49}" type="slidenum">
              <a:rPr lang="es-CL" smtClean="0">
                <a:solidFill>
                  <a:prstClr val="black"/>
                </a:solidFill>
              </a:rPr>
              <a:pPr/>
              <a:t>21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83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B294351-66C5-47CA-B3BF-59E8004A1C48}" type="slidenum">
              <a:rPr lang="es-ES_tradnl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s-ES_trad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BE2B3-AA84-49D5-88FB-19F81FBD6E49}" type="slidenum">
              <a:rPr lang="es-CL" smtClean="0">
                <a:solidFill>
                  <a:prstClr val="black"/>
                </a:solidFill>
              </a:rPr>
              <a:pPr/>
              <a:t>3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83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BE2B3-AA84-49D5-88FB-19F81FBD6E49}" type="slidenum">
              <a:rPr lang="es-CL" smtClean="0">
                <a:solidFill>
                  <a:prstClr val="black"/>
                </a:solidFill>
              </a:rPr>
              <a:pPr/>
              <a:t>4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83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Porcentaje del total:</a:t>
            </a:r>
          </a:p>
          <a:p>
            <a:endParaRPr lang="es-CL" dirty="0" smtClean="0"/>
          </a:p>
          <a:p>
            <a:r>
              <a:rPr lang="es-CL" b="1" dirty="0" smtClean="0"/>
              <a:t>Estaciones Meteorológicas</a:t>
            </a:r>
          </a:p>
          <a:p>
            <a:r>
              <a:rPr lang="es-CL" dirty="0" smtClean="0"/>
              <a:t>Norte: 27%</a:t>
            </a:r>
          </a:p>
          <a:p>
            <a:r>
              <a:rPr lang="es-CL" dirty="0" smtClean="0"/>
              <a:t>Resto del país: 73%</a:t>
            </a:r>
          </a:p>
          <a:p>
            <a:endParaRPr lang="es-CL" dirty="0" smtClean="0"/>
          </a:p>
          <a:p>
            <a:r>
              <a:rPr lang="es-CL" b="1" i="0" dirty="0" smtClean="0"/>
              <a:t>Estaciones </a:t>
            </a:r>
            <a:r>
              <a:rPr lang="es-CL" b="1" i="0" dirty="0" err="1" smtClean="0"/>
              <a:t>Fluviométricas</a:t>
            </a:r>
            <a:endParaRPr lang="es-CL" b="1" i="0" dirty="0" smtClean="0"/>
          </a:p>
          <a:p>
            <a:r>
              <a:rPr lang="es-CL" dirty="0" smtClean="0"/>
              <a:t>Norte: 27%</a:t>
            </a:r>
          </a:p>
          <a:p>
            <a:r>
              <a:rPr lang="es-CL" dirty="0" smtClean="0"/>
              <a:t>Resto del país: 73%</a:t>
            </a:r>
          </a:p>
          <a:p>
            <a:endParaRPr lang="es-CL" dirty="0" smtClean="0"/>
          </a:p>
          <a:p>
            <a:r>
              <a:rPr lang="es-CL" b="1" dirty="0" smtClean="0"/>
              <a:t>Red de monitoreo de Calidad de Aguas</a:t>
            </a:r>
          </a:p>
          <a:p>
            <a:r>
              <a:rPr lang="es-CL" dirty="0" smtClean="0"/>
              <a:t>Norte: 27%</a:t>
            </a:r>
          </a:p>
          <a:p>
            <a:r>
              <a:rPr lang="es-CL" dirty="0" smtClean="0"/>
              <a:t>Resto del país: 73%</a:t>
            </a:r>
          </a:p>
          <a:p>
            <a:endParaRPr lang="es-CL" dirty="0" smtClean="0"/>
          </a:p>
          <a:p>
            <a:r>
              <a:rPr lang="es-CL" b="1" dirty="0" smtClean="0"/>
              <a:t>Estaciones de Nivel de Pozos</a:t>
            </a:r>
          </a:p>
          <a:p>
            <a:r>
              <a:rPr lang="es-CL" dirty="0" smtClean="0"/>
              <a:t>Norte: 49%</a:t>
            </a:r>
          </a:p>
          <a:p>
            <a:r>
              <a:rPr lang="es-CL" dirty="0" smtClean="0"/>
              <a:t>Resto del país: 51%</a:t>
            </a: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BE2B3-AA84-49D5-88FB-19F81FBD6E49}" type="slidenum">
              <a:rPr lang="es-CL" smtClean="0">
                <a:solidFill>
                  <a:prstClr val="black"/>
                </a:solidFill>
              </a:rPr>
              <a:pPr/>
              <a:t>5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83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BE2B3-AA84-49D5-88FB-19F81FBD6E49}" type="slidenum">
              <a:rPr lang="es-CL" smtClean="0">
                <a:solidFill>
                  <a:prstClr val="black"/>
                </a:solidFill>
              </a:rPr>
              <a:pPr/>
              <a:t>6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83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BE2B3-AA84-49D5-88FB-19F81FBD6E49}" type="slidenum">
              <a:rPr lang="es-CL" smtClean="0">
                <a:solidFill>
                  <a:prstClr val="black"/>
                </a:solidFill>
              </a:rPr>
              <a:pPr/>
              <a:t>7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83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BE2B3-AA84-49D5-88FB-19F81FBD6E49}" type="slidenum">
              <a:rPr lang="es-CL" smtClean="0">
                <a:solidFill>
                  <a:prstClr val="black"/>
                </a:solidFill>
              </a:rPr>
              <a:pPr/>
              <a:t>8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83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BE2B3-AA84-49D5-88FB-19F81FBD6E49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6183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mtClean="0">
                <a:solidFill>
                  <a:prstClr val="white"/>
                </a:solidFill>
                <a:ea typeface="ヒラギノ角ゴ Pro W3" charset="-128"/>
              </a:rPr>
              <a:t>Gobierno de Chile | Dirección General de Aguas</a:t>
            </a:r>
            <a:endParaRPr lang="es-CL">
              <a:solidFill>
                <a:prstClr val="white"/>
              </a:solidFill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69A9B57-B14B-48BE-AF59-12B16F237867}" type="slidenum">
              <a:rPr lang="en-US">
                <a:solidFill>
                  <a:prstClr val="white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white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947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Dirección General de Aguas</a:t>
            </a:r>
            <a:endParaRPr lang="es-CL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2BADF-FE3F-414E-A403-E1606871DFB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3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Dirección General de Aguas</a:t>
            </a:r>
            <a:endParaRPr lang="es-CL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A5C5A-5FD9-4E4E-95B7-71E4A0D111C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16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Dirección General de Aguas</a:t>
            </a:r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330DB-2C6E-43A3-AAEB-EDDC826D4CA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23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Dirección General de Aguas</a:t>
            </a:r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EB090-A7C7-47F7-88FC-09DEA3E4F97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13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Dirección General de Aguas</a:t>
            </a:r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7F36E-B4D7-4D67-B7AE-FF81A68C94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75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Dirección General de Aguas</a:t>
            </a:r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CDA66-A483-4FF8-8B38-62B6E021EE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33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Dirección General de Aguas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AD674-31E7-4060-944E-632FB1A6C4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2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050" y="6527800"/>
            <a:ext cx="4552950" cy="3301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/>
              <a:t>Gobierno de Chile | </a:t>
            </a:r>
            <a:r>
              <a:rPr lang="es-ES" b="1" dirty="0" smtClean="0"/>
              <a:t>Dirección General de Aguas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0D16C-8016-45FF-8C23-012EE7EC268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10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Dirección General de Aguas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9D86-9531-4FBE-A427-D64A8BEE3C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61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Dirección General de Aguas</a:t>
            </a: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3D2BB-38A1-406C-9020-04A847DC8F5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7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mtClean="0">
                <a:solidFill>
                  <a:prstClr val="white"/>
                </a:solidFill>
                <a:ea typeface="ヒラギノ角ゴ Pro W3" charset="-128"/>
              </a:rPr>
              <a:t>Gobierno de Chile | Dirección General de Aguas</a:t>
            </a:r>
            <a:endParaRPr lang="es-CL">
              <a:solidFill>
                <a:prstClr val="white"/>
              </a:solidFill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2B0EBEC-27B6-48D5-8B99-57DA98342D8F}" type="slidenum">
              <a:rPr lang="en-US">
                <a:solidFill>
                  <a:prstClr val="white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white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840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Dirección General de Aguas</a:t>
            </a:r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514CB-1AEA-4DCA-98AE-4CE12005818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56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Dirección General de Aguas</a:t>
            </a:r>
            <a:endParaRPr lang="es-CL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2BADF-FE3F-414E-A403-E1606871DFB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61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Dirección General de Aguas</a:t>
            </a:r>
            <a:endParaRPr lang="es-CL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A5C5A-5FD9-4E4E-95B7-71E4A0D111C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322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Dirección General de Aguas</a:t>
            </a:r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330DB-2C6E-43A3-AAEB-EDDC826D4CA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11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Dirección General de Aguas</a:t>
            </a:r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EB090-A7C7-47F7-88FC-09DEA3E4F97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80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Dirección General de Aguas</a:t>
            </a:r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7F36E-B4D7-4D67-B7AE-FF81A68C94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01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Dirección General de Aguas</a:t>
            </a:r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CDA66-A483-4FF8-8B38-62B6E021EE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65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Ministerio del Interior 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1EFDE-55F5-4504-9D65-6B30FF10D25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53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7404B-0FF8-472D-BA02-F6F69B719A2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31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Ministerio del Interior 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797F6-A2D9-4830-BBFC-706EA960163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9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mtClean="0">
                <a:solidFill>
                  <a:prstClr val="white"/>
                </a:solidFill>
                <a:ea typeface="ヒラギノ角ゴ Pro W3" charset="-128"/>
              </a:rPr>
              <a:t>Gobierno de Chile | Dirección General de Aguas</a:t>
            </a:r>
            <a:endParaRPr lang="es-CL">
              <a:solidFill>
                <a:prstClr val="white"/>
              </a:solidFill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0F4CD31-9256-4070-ADB4-6E22A376017A}" type="slidenum">
              <a:rPr lang="en-US">
                <a:solidFill>
                  <a:prstClr val="white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white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5692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Ministerio del Interior </a:t>
            </a: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E1312-ACCB-49E4-BCCE-F090D272D45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23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Ministerio del Interior </a:t>
            </a:r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6E377-95D4-48DB-A336-1310F57BBB9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55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Ministerio del Interior </a:t>
            </a:r>
            <a:endParaRPr lang="es-CL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5E8C3-8600-474E-8D3C-1981724D7A1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30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Ministerio del Interior </a:t>
            </a:r>
            <a:endParaRPr lang="es-CL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8769A-74D7-4F4A-ABBE-F19F25185AF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212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Ministerio del Interior </a:t>
            </a:r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A114C-B163-44B0-A0BB-8AB5DA416D8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107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Ministerio del Interior </a:t>
            </a:r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39759-8D49-440A-AB3A-315A9AD58B9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92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Ministerio del Interior </a:t>
            </a:r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18B09-CD90-439C-A890-3136C14870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05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Ministerio del Interior </a:t>
            </a:r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2109B-C7B7-4CB7-A484-31CF5FA8871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7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a typeface="ヒラギノ角ゴ Pro W3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mtClean="0">
                <a:solidFill>
                  <a:prstClr val="white"/>
                </a:solidFill>
                <a:ea typeface="ヒラギノ角ゴ Pro W3" charset="-128"/>
              </a:rPr>
              <a:t>Gobierno de Chile | Dirección General de Aguas</a:t>
            </a:r>
            <a:endParaRPr lang="es-CL">
              <a:solidFill>
                <a:prstClr val="white"/>
              </a:solidFill>
              <a:ea typeface="ヒラギノ角ゴ Pro W3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56D8A91-FCD2-477C-B7DF-7A870D6551F4}" type="slidenum">
              <a:rPr lang="en-US">
                <a:solidFill>
                  <a:prstClr val="white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white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617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Dirección General de Aguas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AD674-31E7-4060-944E-632FB1A6C4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050" y="6527800"/>
            <a:ext cx="4552950" cy="3301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/>
              <a:t>Gobierno de Chile | </a:t>
            </a:r>
            <a:r>
              <a:rPr lang="es-ES" b="1" dirty="0" smtClean="0"/>
              <a:t>Dirección General de Aguas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0D16C-8016-45FF-8C23-012EE7EC268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53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Dirección General de Aguas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9D86-9531-4FBE-A427-D64A8BEE3C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8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Dirección General de Aguas</a:t>
            </a: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3D2BB-38A1-406C-9020-04A847DC8F5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6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L" smtClean="0"/>
              <a:t>Gobierno de Chile | Dirección General de Aguas</a:t>
            </a:r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514CB-1AEA-4DCA-98AE-4CE12005818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0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CL">
              <a:solidFill>
                <a:prstClr val="white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29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CL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1030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CL">
              <a:solidFill>
                <a:srgbClr val="FFFFFF"/>
              </a:solidFill>
              <a:ea typeface="ヒラギノ角ゴ Pro W3" charset="-128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17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583333" y="3429000"/>
            <a:ext cx="1260475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s-CL" sz="1400" b="1" dirty="0">
                <a:solidFill>
                  <a:prstClr val="white"/>
                </a:solidFill>
              </a:rPr>
              <a:t>Dirección General de Aguas</a:t>
            </a:r>
          </a:p>
          <a:p>
            <a:pPr>
              <a:lnSpc>
                <a:spcPts val="1200"/>
              </a:lnSpc>
            </a:pPr>
            <a:endParaRPr lang="es-CL" sz="1400" b="1" dirty="0">
              <a:solidFill>
                <a:prstClr val="white"/>
              </a:solidFill>
            </a:endParaRPr>
          </a:p>
          <a:p>
            <a:pPr>
              <a:lnSpc>
                <a:spcPts val="1000"/>
              </a:lnSpc>
            </a:pPr>
            <a:r>
              <a:rPr lang="es-CL" sz="1000" b="1" dirty="0">
                <a:solidFill>
                  <a:prstClr val="white"/>
                </a:solidFill>
              </a:rPr>
              <a:t>Ministerio de Obras Públicas</a:t>
            </a:r>
          </a:p>
          <a:p>
            <a:pPr>
              <a:lnSpc>
                <a:spcPts val="1200"/>
              </a:lnSpc>
            </a:pPr>
            <a:endParaRPr lang="es-CL" sz="1000" b="1" dirty="0">
              <a:solidFill>
                <a:prstClr val="white"/>
              </a:solidFill>
            </a:endParaRPr>
          </a:p>
          <a:p>
            <a:pPr>
              <a:lnSpc>
                <a:spcPts val="1200"/>
              </a:lnSpc>
            </a:pPr>
            <a:endParaRPr lang="es-CL" sz="1000" b="1" dirty="0">
              <a:solidFill>
                <a:prstClr val="white"/>
              </a:solidFill>
            </a:endParaRPr>
          </a:p>
          <a:p>
            <a:pPr>
              <a:lnSpc>
                <a:spcPts val="1200"/>
              </a:lnSpc>
            </a:pPr>
            <a:endParaRPr lang="es-CL" sz="1000" b="1" dirty="0">
              <a:solidFill>
                <a:prstClr val="white"/>
              </a:solidFill>
            </a:endParaRPr>
          </a:p>
          <a:p>
            <a:pPr>
              <a:lnSpc>
                <a:spcPts val="1200"/>
              </a:lnSpc>
            </a:pPr>
            <a:r>
              <a:rPr lang="es-CL" sz="1100" b="1" dirty="0">
                <a:solidFill>
                  <a:prstClr val="white"/>
                </a:solidFill>
              </a:rPr>
              <a:t>Gobierno de Chile</a:t>
            </a:r>
          </a:p>
        </p:txBody>
      </p:sp>
    </p:spTree>
    <p:extLst>
      <p:ext uri="{BB962C8B-B14F-4D97-AF65-F5344CB8AC3E}">
        <p14:creationId xmlns:p14="http://schemas.microsoft.com/office/powerpoint/2010/main" val="1386553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mtClean="0">
                <a:ea typeface="ヒラギノ角ゴ Pro W3" charset="-128"/>
              </a:rPr>
              <a:t>Gobierno de Chile | Dirección General de Aguas</a:t>
            </a:r>
            <a:endParaRPr lang="es-ES_tradnl"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2CB5A8-DFC6-4AFC-AEE3-82F80B63F411}" type="slidenum">
              <a:rPr lang="en-US"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ea typeface="ヒラギノ角ゴ Pro W3" charset="-128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CL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CL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CL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CL">
              <a:solidFill>
                <a:srgbClr val="FFFFFF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846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mtClean="0">
                <a:ea typeface="ヒラギノ角ゴ Pro W3" charset="-128"/>
              </a:rPr>
              <a:t>Gobierno de Chile | Dirección General de Aguas</a:t>
            </a:r>
            <a:endParaRPr lang="es-ES_tradnl"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2CB5A8-DFC6-4AFC-AEE3-82F80B63F411}" type="slidenum">
              <a:rPr lang="en-US"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ea typeface="ヒラギノ角ゴ Pro W3" charset="-128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CL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CL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CL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CL">
              <a:solidFill>
                <a:srgbClr val="FFFFFF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689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s-ES_tradnl" smtClean="0"/>
              <a:t>Gobierno de Chile | Ministerio del Interior 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C566CD7D-B4C7-4E70-B8F6-A81CFC5177B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CL">
              <a:solidFill>
                <a:srgbClr val="FFFFFF"/>
              </a:solidFill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CL">
              <a:solidFill>
                <a:srgbClr val="FFFFFF"/>
              </a:solidFill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CL">
              <a:solidFill>
                <a:srgbClr val="FFFFFF"/>
              </a:solidFill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C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3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mineria.gob.cl/wp-content/uploads/2016/01/Poli%CC%81tica-del-Litio-y-las-gobernanza-de-los-salares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www.mercuriocalama.cl/impresa/2017/03/21/full/cuerpo-principal/5/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ctrTitle"/>
          </p:nvPr>
        </p:nvSpPr>
        <p:spPr bwMode="auto">
          <a:xfrm>
            <a:off x="457200" y="1743720"/>
            <a:ext cx="7772400" cy="96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es-ES_tradnl" altLang="es-CL" sz="28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>Características y desafíos de </a:t>
            </a:r>
            <a:br>
              <a:rPr lang="es-ES_tradnl" altLang="es-CL" sz="28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</a:br>
            <a:r>
              <a:rPr lang="es-ES_tradnl" altLang="es-CL" sz="28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>los recursos hídricos </a:t>
            </a:r>
            <a:br>
              <a:rPr lang="es-ES_tradnl" altLang="es-CL" sz="28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</a:br>
            <a:r>
              <a:rPr lang="es-ES_tradnl" altLang="es-CL" sz="2800" b="1" dirty="0" err="1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>Macrozona</a:t>
            </a:r>
            <a:r>
              <a:rPr lang="es-ES_tradnl" altLang="es-CL" sz="28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> Norte</a:t>
            </a:r>
          </a:p>
        </p:txBody>
      </p:sp>
      <p:sp>
        <p:nvSpPr>
          <p:cNvPr id="79875" name="Subtitle 2"/>
          <p:cNvSpPr>
            <a:spLocks noGrp="1"/>
          </p:cNvSpPr>
          <p:nvPr>
            <p:ph type="subTitle" idx="1"/>
          </p:nvPr>
        </p:nvSpPr>
        <p:spPr bwMode="auto">
          <a:xfrm>
            <a:off x="4072830" y="3356670"/>
            <a:ext cx="4819650" cy="33126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Aft>
                <a:spcPct val="0"/>
              </a:spcAft>
              <a:buFont typeface="Arial" pitchFamily="34" charset="0"/>
              <a:buNone/>
            </a:pPr>
            <a:endParaRPr lang="es-CL" altLang="es-CL" sz="1600" dirty="0" smtClean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 fontAlgn="base">
              <a:spcAft>
                <a:spcPct val="0"/>
              </a:spcAft>
              <a:buFont typeface="Arial" pitchFamily="34" charset="0"/>
              <a:buNone/>
            </a:pPr>
            <a:endParaRPr lang="es-CL" altLang="es-CL" sz="1600" b="1" dirty="0" smtClean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 fontAlgn="base">
              <a:spcAft>
                <a:spcPct val="0"/>
              </a:spcAft>
              <a:buFont typeface="Arial" pitchFamily="34" charset="0"/>
              <a:buNone/>
            </a:pPr>
            <a:r>
              <a:rPr lang="es-CL" altLang="es-CL" sz="16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Carlos Estévez Valencia</a:t>
            </a:r>
          </a:p>
          <a:p>
            <a:pPr algn="r" fontAlgn="base">
              <a:spcAft>
                <a:spcPct val="0"/>
              </a:spcAft>
              <a:buFont typeface="Arial" pitchFamily="34" charset="0"/>
              <a:buNone/>
            </a:pPr>
            <a:r>
              <a:rPr lang="es-CL" altLang="es-CL" sz="160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Director</a:t>
            </a:r>
            <a:r>
              <a:rPr lang="en-US" altLang="es-CL" sz="160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General de </a:t>
            </a:r>
            <a:r>
              <a:rPr lang="es-CL" altLang="es-CL" sz="160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Aguas</a:t>
            </a:r>
          </a:p>
          <a:p>
            <a:pPr algn="r" fontAlgn="base">
              <a:spcAft>
                <a:spcPct val="0"/>
              </a:spcAft>
              <a:buFont typeface="Arial" pitchFamily="34" charset="0"/>
              <a:buNone/>
            </a:pPr>
            <a:endParaRPr lang="es-CL" altLang="es-CL" sz="1600" dirty="0" smtClean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 fontAlgn="base">
              <a:spcAft>
                <a:spcPct val="0"/>
              </a:spcAft>
              <a:buFont typeface="Arial" pitchFamily="34" charset="0"/>
              <a:buNone/>
            </a:pPr>
            <a:endParaRPr lang="es-CL" altLang="es-CL" sz="1600" dirty="0" smtClean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 fontAlgn="base">
              <a:spcAft>
                <a:spcPct val="0"/>
              </a:spcAft>
              <a:buFont typeface="Arial" pitchFamily="34" charset="0"/>
              <a:buNone/>
            </a:pPr>
            <a:endParaRPr lang="es-CL" altLang="es-CL" sz="1600" dirty="0" smtClean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 fontAlgn="base">
              <a:spcAft>
                <a:spcPct val="0"/>
              </a:spcAft>
              <a:buFont typeface="Arial" pitchFamily="34" charset="0"/>
              <a:buNone/>
            </a:pPr>
            <a:endParaRPr lang="es-CL" altLang="es-CL" sz="1600" dirty="0" smtClean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 fontAlgn="base">
              <a:spcAft>
                <a:spcPct val="0"/>
              </a:spcAft>
              <a:buFont typeface="Arial" pitchFamily="34" charset="0"/>
              <a:buNone/>
            </a:pPr>
            <a:endParaRPr lang="es-CL" altLang="es-CL" sz="1600" dirty="0" smtClean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 fontAlgn="base">
              <a:spcAft>
                <a:spcPct val="0"/>
              </a:spcAft>
              <a:buFont typeface="Arial" pitchFamily="34" charset="0"/>
              <a:buNone/>
            </a:pPr>
            <a:endParaRPr lang="es-CL" altLang="es-CL" sz="1600" dirty="0" smtClean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 fontAlgn="base">
              <a:spcAft>
                <a:spcPct val="0"/>
              </a:spcAft>
              <a:buFont typeface="Arial" pitchFamily="34" charset="0"/>
              <a:buNone/>
            </a:pPr>
            <a:r>
              <a:rPr lang="es-CL" altLang="es-CL" sz="1400" i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Coquimbo, 24 de marzo de 2017</a:t>
            </a:r>
          </a:p>
        </p:txBody>
      </p:sp>
    </p:spTree>
    <p:extLst>
      <p:ext uri="{BB962C8B-B14F-4D97-AF65-F5344CB8AC3E}">
        <p14:creationId xmlns:p14="http://schemas.microsoft.com/office/powerpoint/2010/main" val="321297280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07404B-0FF8-472D-BA02-F6F69B719A2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2 Rectángulo"/>
          <p:cNvSpPr/>
          <p:nvPr/>
        </p:nvSpPr>
        <p:spPr>
          <a:xfrm>
            <a:off x="0" y="0"/>
            <a:ext cx="8244408" cy="68580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988840"/>
            <a:ext cx="7128792" cy="1224136"/>
          </a:xfrm>
        </p:spPr>
        <p:txBody>
          <a:bodyPr/>
          <a:lstStyle/>
          <a:p>
            <a:pPr algn="ctr"/>
            <a:r>
              <a:rPr lang="es-CL" sz="2800" dirty="0" smtClean="0">
                <a:solidFill>
                  <a:schemeClr val="bg1"/>
                </a:solidFill>
              </a:rPr>
              <a:t>Ante las recomendaciones de la OCDE para Chile (Evaluación de Desempeño Ambiental 2016), ¿Qué estamos haciendo?</a:t>
            </a:r>
            <a:endParaRPr lang="es-C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5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52737"/>
            <a:ext cx="7848872" cy="720079"/>
          </a:xfrm>
        </p:spPr>
        <p:txBody>
          <a:bodyPr/>
          <a:lstStyle/>
          <a:p>
            <a:pPr marL="365125" indent="-365125" algn="just">
              <a:buNone/>
            </a:pPr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(6)  Adoptar </a:t>
            </a: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enfoque basado en los riesgos para la gestión de los recursos </a:t>
            </a:r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hídricos; </a:t>
            </a:r>
            <a:endParaRPr lang="es-CL" sz="16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440432" y="2060848"/>
            <a:ext cx="7875984" cy="42484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DGA propone un enfoque de riesgo desde una triple dimensión:</a:t>
            </a:r>
          </a:p>
          <a:p>
            <a:pPr marL="457200" indent="-457200" algn="just">
              <a:buAutoNum type="alphaLcParenR"/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Escasez hídrica o sequía; </a:t>
            </a:r>
          </a:p>
          <a:p>
            <a:pPr marL="457200" indent="-457200" algn="just">
              <a:buAutoNum type="alphaLcParenR"/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Crecidas </a:t>
            </a: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(inundaciones o 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aluviones); </a:t>
            </a: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</a:t>
            </a:r>
            <a:endParaRPr lang="es-CL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AutoNum type="alphaLcParenR"/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Afectaciones a la </a:t>
            </a: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calidad de los cuerpos de 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aguas.</a:t>
            </a:r>
          </a:p>
          <a:p>
            <a:pPr marL="457200" indent="-457200" algn="just">
              <a:buAutoNum type="alphaLcParenR"/>
            </a:pPr>
            <a:endParaRPr lang="es-CL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C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2) 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Riesgo = Amenaza x Vulnerabilidad</a:t>
            </a:r>
          </a:p>
          <a:p>
            <a:pPr marL="0" indent="0" algn="just">
              <a:buNone/>
            </a:pPr>
            <a:endParaRPr lang="es-CL" sz="16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C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3)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necesita gran coordinación interinstitucional y avanzar hacia una nueva institucionalidad.</a:t>
            </a:r>
            <a:endParaRPr lang="es-CL" sz="16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07404B-0FF8-472D-BA02-F6F69B719A2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828328"/>
          </a:xfrm>
        </p:spPr>
        <p:txBody>
          <a:bodyPr/>
          <a:lstStyle/>
          <a:p>
            <a:r>
              <a:rPr lang="es-C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Recomendación OCDE Gestión de Aguas</a:t>
            </a:r>
            <a:br>
              <a:rPr lang="es-C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C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s-C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Evaluación del desempeño ambiental - 2016)</a:t>
            </a:r>
            <a:endParaRPr lang="es-CL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28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900336"/>
          </a:xfrm>
        </p:spPr>
        <p:txBody>
          <a:bodyPr/>
          <a:lstStyle/>
          <a:p>
            <a:pPr lvl="1"/>
            <a:r>
              <a:rPr lang="es-MX" dirty="0" smtClean="0"/>
              <a:t>Necesidad de incorporar un enfoque </a:t>
            </a:r>
            <a:r>
              <a:rPr lang="es-MX" dirty="0"/>
              <a:t>de riesgos en la gestión del agua?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07404B-0FF8-472D-BA02-F6F69B719A2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87396" y="2461803"/>
            <a:ext cx="2639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solidFill>
                  <a:prstClr val="black"/>
                </a:solidFill>
              </a:rPr>
              <a:t>Riesgo</a:t>
            </a:r>
            <a:endParaRPr lang="es-CL" sz="2800" b="1" dirty="0">
              <a:solidFill>
                <a:prstClr val="black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03848" y="2455523"/>
            <a:ext cx="2055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solidFill>
                  <a:prstClr val="black"/>
                </a:solidFill>
              </a:rPr>
              <a:t>Amenaza</a:t>
            </a:r>
            <a:endParaRPr lang="es-CL" sz="2800" b="1" dirty="0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868144" y="2473943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solidFill>
                  <a:prstClr val="black"/>
                </a:solidFill>
              </a:rPr>
              <a:t>Vulnerabilidad</a:t>
            </a:r>
            <a:endParaRPr lang="es-CL" sz="2800" b="1" dirty="0">
              <a:solidFill>
                <a:prstClr val="black"/>
              </a:solidFill>
            </a:endParaRPr>
          </a:p>
        </p:txBody>
      </p:sp>
      <p:sp>
        <p:nvSpPr>
          <p:cNvPr id="8" name="7 Igual que"/>
          <p:cNvSpPr/>
          <p:nvPr/>
        </p:nvSpPr>
        <p:spPr>
          <a:xfrm>
            <a:off x="2555775" y="2473425"/>
            <a:ext cx="685105" cy="568369"/>
          </a:xfrm>
          <a:prstGeom prst="mathEqua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ultiplicar"/>
          <p:cNvSpPr/>
          <p:nvPr/>
        </p:nvSpPr>
        <p:spPr>
          <a:xfrm>
            <a:off x="5148064" y="2582314"/>
            <a:ext cx="608982" cy="433802"/>
          </a:xfrm>
          <a:prstGeom prst="mathMultiply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9 Flecha abajo"/>
          <p:cNvSpPr/>
          <p:nvPr/>
        </p:nvSpPr>
        <p:spPr>
          <a:xfrm>
            <a:off x="3887924" y="3084390"/>
            <a:ext cx="608982" cy="848666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117526" y="4004778"/>
            <a:ext cx="2207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prstClr val="black"/>
                </a:solidFill>
              </a:rPr>
              <a:t>Eventos de:</a:t>
            </a:r>
          </a:p>
          <a:p>
            <a:pPr algn="ctr"/>
            <a:r>
              <a:rPr lang="es-CL" dirty="0" smtClean="0">
                <a:solidFill>
                  <a:prstClr val="black"/>
                </a:solidFill>
              </a:rPr>
              <a:t>Sequía</a:t>
            </a:r>
          </a:p>
          <a:p>
            <a:pPr algn="ctr"/>
            <a:r>
              <a:rPr lang="es-CL" dirty="0" smtClean="0">
                <a:solidFill>
                  <a:prstClr val="black"/>
                </a:solidFill>
              </a:rPr>
              <a:t>Inundaciones</a:t>
            </a:r>
          </a:p>
          <a:p>
            <a:pPr algn="ctr"/>
            <a:r>
              <a:rPr lang="es-CL" dirty="0" smtClean="0">
                <a:solidFill>
                  <a:prstClr val="black"/>
                </a:solidFill>
              </a:rPr>
              <a:t>Deslizamientos</a:t>
            </a:r>
          </a:p>
          <a:p>
            <a:pPr algn="ctr"/>
            <a:r>
              <a:rPr lang="es-CL" dirty="0" smtClean="0">
                <a:solidFill>
                  <a:prstClr val="black"/>
                </a:solidFill>
              </a:rPr>
              <a:t>Contaminación</a:t>
            </a:r>
          </a:p>
          <a:p>
            <a:pPr algn="ctr"/>
            <a:r>
              <a:rPr lang="es-MX" dirty="0" smtClean="0">
                <a:solidFill>
                  <a:prstClr val="black"/>
                </a:solidFill>
              </a:rPr>
              <a:t>Otros</a:t>
            </a: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5868144" y="2204864"/>
            <a:ext cx="2664296" cy="108012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23528" y="1223534"/>
            <a:ext cx="1813470" cy="6913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Conocimiento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555775" y="1223534"/>
            <a:ext cx="1843154" cy="6913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Gestión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4779076" y="1223534"/>
            <a:ext cx="1955939" cy="6913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Técnicas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948264" y="1223534"/>
            <a:ext cx="1837219" cy="6913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prstClr val="black"/>
                </a:solidFill>
              </a:rPr>
              <a:t>Sensibilización </a:t>
            </a:r>
            <a:endParaRPr lang="es-CL" sz="2000" b="1" dirty="0">
              <a:solidFill>
                <a:prstClr val="black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660349" y="4153210"/>
            <a:ext cx="3079885" cy="21366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prstClr val="black"/>
                </a:solidFill>
              </a:rPr>
              <a:t>“Características y </a:t>
            </a:r>
            <a:r>
              <a:rPr lang="es-CL" sz="2000" dirty="0">
                <a:solidFill>
                  <a:prstClr val="black"/>
                </a:solidFill>
              </a:rPr>
              <a:t>circunstancias de una comunidad, sistema o bien que los hacen susceptibles a los efectos dañinos de una </a:t>
            </a:r>
            <a:r>
              <a:rPr lang="es-CL" sz="2000" dirty="0" smtClean="0">
                <a:solidFill>
                  <a:prstClr val="black"/>
                </a:solidFill>
              </a:rPr>
              <a:t>amenaza”</a:t>
            </a:r>
            <a:endParaRPr lang="es-CL" sz="2000" dirty="0">
              <a:solidFill>
                <a:prstClr val="black"/>
              </a:solidFill>
            </a:endParaRPr>
          </a:p>
        </p:txBody>
      </p:sp>
      <p:sp>
        <p:nvSpPr>
          <p:cNvPr id="18" name="17 Flecha abajo"/>
          <p:cNvSpPr/>
          <p:nvPr/>
        </p:nvSpPr>
        <p:spPr>
          <a:xfrm>
            <a:off x="7007409" y="3477111"/>
            <a:ext cx="385765" cy="527667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cxnSp>
        <p:nvCxnSpPr>
          <p:cNvPr id="19" name="18 Conector recto de flecha"/>
          <p:cNvCxnSpPr>
            <a:stCxn id="12" idx="2"/>
            <a:endCxn id="6" idx="0"/>
          </p:cNvCxnSpPr>
          <p:nvPr/>
        </p:nvCxnSpPr>
        <p:spPr>
          <a:xfrm>
            <a:off x="1230263" y="1914926"/>
            <a:ext cx="3001242" cy="5405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23 Cerrar llave"/>
          <p:cNvSpPr/>
          <p:nvPr/>
        </p:nvSpPr>
        <p:spPr>
          <a:xfrm rot="5400000">
            <a:off x="5788232" y="-395955"/>
            <a:ext cx="289939" cy="4911701"/>
          </a:xfrm>
          <a:prstGeom prst="rightBrace">
            <a:avLst>
              <a:gd name="adj1" fmla="val 8333"/>
              <a:gd name="adj2" fmla="val 2505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cxnSp>
        <p:nvCxnSpPr>
          <p:cNvPr id="26" name="25 Conector recto"/>
          <p:cNvCxnSpPr>
            <a:stCxn id="15" idx="2"/>
          </p:cNvCxnSpPr>
          <p:nvPr/>
        </p:nvCxnSpPr>
        <p:spPr>
          <a:xfrm>
            <a:off x="5757046" y="1914926"/>
            <a:ext cx="0" cy="1308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18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3" grpId="0" animBg="1"/>
      <p:bldP spid="17" grpId="0" animBg="1"/>
      <p:bldP spid="18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" y="1196753"/>
            <a:ext cx="8479160" cy="1152127"/>
          </a:xfrm>
        </p:spPr>
        <p:txBody>
          <a:bodyPr/>
          <a:lstStyle/>
          <a:p>
            <a:pPr marL="365125" indent="-365125" algn="just">
              <a:buNone/>
            </a:pPr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(7) </a:t>
            </a:r>
            <a:r>
              <a:rPr lang="es-C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Concebir </a:t>
            </a:r>
            <a:r>
              <a:rPr lang="es-C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implementar nuevas reformas del régimen de asignación de aguas, con el fin de asegurar la imposición de límites efectivos y exigibles a las extracciones, que reflejen las exigencias ambientales y ecológicas y la necesidad de un uso sostenible; </a:t>
            </a:r>
            <a:endParaRPr lang="es-CL" sz="16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395536" y="2636912"/>
            <a:ext cx="8244905" cy="38884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indent="0" algn="just">
              <a:buNone/>
            </a:pPr>
            <a:r>
              <a:rPr lang="es-C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es-C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 reformas </a:t>
            </a:r>
            <a:r>
              <a:rPr lang="es-C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 </a:t>
            </a:r>
            <a:r>
              <a:rPr lang="es-C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Código </a:t>
            </a:r>
            <a:r>
              <a:rPr lang="es-C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Aguas comulgan con esta recomendación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11113" indent="0" algn="just">
              <a:buNone/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296863" indent="-285750" algn="just">
              <a:buFont typeface="Wingdings" pitchFamily="2" charset="2"/>
              <a:buChar char="ü"/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se pueden constituir derechos de aprovechamiento en:</a:t>
            </a:r>
          </a:p>
          <a:p>
            <a:pPr marL="544513" indent="-285750" algn="just">
              <a:buFont typeface="Arial" pitchFamily="34" charset="0"/>
              <a:buChar char="•"/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Glaciares, </a:t>
            </a:r>
          </a:p>
          <a:p>
            <a:pPr marL="544513" indent="-285750" algn="just">
              <a:buFont typeface="Arial" pitchFamily="34" charset="0"/>
              <a:buChar char="•"/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Áreas silvestres protegidas, </a:t>
            </a:r>
          </a:p>
          <a:p>
            <a:pPr marL="544513" indent="-285750" algn="just">
              <a:buFont typeface="Arial" pitchFamily="34" charset="0"/>
              <a:buChar char="•"/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zonas de prohibición </a:t>
            </a:r>
          </a:p>
          <a:p>
            <a:pPr marL="544513" indent="-285750" algn="just">
              <a:buFont typeface="Arial" pitchFamily="34" charset="0"/>
              <a:buChar char="•"/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cuencas agotadas; </a:t>
            </a:r>
          </a:p>
          <a:p>
            <a:pPr marL="544513" indent="-285750" algn="just">
              <a:buFont typeface="Arial" pitchFamily="34" charset="0"/>
              <a:buChar char="•"/>
            </a:pP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acuíferos que alimentan 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vegas, </a:t>
            </a:r>
            <a:r>
              <a:rPr lang="es-CL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bofedales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pajonales </a:t>
            </a: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es-CL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macrozona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norte del </a:t>
            </a: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país; </a:t>
            </a:r>
            <a:endParaRPr lang="es-CL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96863" indent="-285750" algn="just">
              <a:buFont typeface="Wingdings" pitchFamily="2" charset="2"/>
              <a:buChar char="ü"/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faculta a la autoridad para restringir a prorrata las extracciones de acuíferos cuya sustentabilidad se encuentren en riesgo (Art. 62); </a:t>
            </a:r>
          </a:p>
          <a:p>
            <a:pPr marL="296863" indent="-285750" algn="just">
              <a:buFont typeface="Wingdings" pitchFamily="2" charset="2"/>
              <a:buChar char="ü"/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sanciona de modo severo las extracciones ilegales.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07404B-0FF8-472D-BA02-F6F69B719A2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152400" y="152400"/>
            <a:ext cx="8164513" cy="82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Recomendación OCDE Gestión de Aguas</a:t>
            </a:r>
            <a:b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Evaluación del desempeño ambiental - 2016)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0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" y="1196752"/>
            <a:ext cx="8380040" cy="1296144"/>
          </a:xfrm>
        </p:spPr>
        <p:txBody>
          <a:bodyPr/>
          <a:lstStyle/>
          <a:p>
            <a:pPr marL="365125" indent="-365125" algn="just">
              <a:buNone/>
            </a:pPr>
            <a:r>
              <a:rPr lang="es-ES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(7b) E</a:t>
            </a:r>
            <a:r>
              <a:rPr lang="es-CL" sz="16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stablecer</a:t>
            </a:r>
            <a:r>
              <a:rPr lang="es-CL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L" sz="1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usos “esenciales” del </a:t>
            </a:r>
            <a:r>
              <a:rPr lang="es-CL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agua, como el </a:t>
            </a:r>
            <a:r>
              <a:rPr lang="es-CL" sz="1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abastecimiento público de agua, y los servicios de saneamiento y </a:t>
            </a:r>
            <a:r>
              <a:rPr lang="es-CL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ecosistémicos, </a:t>
            </a:r>
            <a:r>
              <a:rPr lang="es-CL" sz="1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los que se otorgue alta prioridad; </a:t>
            </a:r>
            <a:r>
              <a:rPr lang="es-ES" sz="16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CL" sz="1600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296416" y="2924944"/>
            <a:ext cx="8380040" cy="37444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endParaRPr lang="es-CL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Las reformas de ley reconocen los derechos humanos de acceso al agua potable y al saneamiento; </a:t>
            </a:r>
          </a:p>
          <a:p>
            <a:pPr algn="just">
              <a:buFont typeface="Wingdings" pitchFamily="2" charset="2"/>
              <a:buChar char="ü"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prioriza el consumo humano y el saneamiento, tanto para el otorgamiento de derechos, como para restricciones temporales;</a:t>
            </a:r>
          </a:p>
          <a:p>
            <a:pPr algn="just">
              <a:buFont typeface="Wingdings" pitchFamily="2" charset="2"/>
              <a:buChar char="ü"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crean las «aguas de la APR»</a:t>
            </a:r>
          </a:p>
          <a:p>
            <a:pPr algn="just">
              <a:buFont typeface="Wingdings" pitchFamily="2" charset="2"/>
              <a:buChar char="ü"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reconoce explícitamente a </a:t>
            </a:r>
            <a:r>
              <a:rPr lang="es-CL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los recursos hídricos como un componente transversal del </a:t>
            </a: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ecosistema.</a:t>
            </a:r>
          </a:p>
          <a:p>
            <a:pPr marL="0" indent="0" algn="just">
              <a:buNone/>
            </a:pPr>
            <a:endParaRPr lang="es-CL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07404B-0FF8-472D-BA02-F6F69B719A2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152400" y="152400"/>
            <a:ext cx="8164513" cy="82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Recomendación OCDE Gestión de Aguas</a:t>
            </a:r>
            <a:b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Evaluación del desempeño ambiental - 2016)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43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" y="908721"/>
            <a:ext cx="8380040" cy="936104"/>
          </a:xfrm>
        </p:spPr>
        <p:txBody>
          <a:bodyPr/>
          <a:lstStyle/>
          <a:p>
            <a:pPr marL="365125" indent="-365125" algn="just">
              <a:buNone/>
            </a:pPr>
            <a:r>
              <a:rPr lang="es-ES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 (7c) A</a:t>
            </a:r>
            <a:r>
              <a:rPr lang="es-CL" sz="16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celerar</a:t>
            </a:r>
            <a:r>
              <a:rPr lang="es-CL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L" sz="1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regularización y el registro de los derechos de uso del agua, para que el registro público sobre la materia sea plenamente operativo y transparente; </a:t>
            </a:r>
            <a:endParaRPr lang="es-CL" sz="1600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107504" y="2348880"/>
            <a:ext cx="8640960" cy="4464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rgbClr val="00206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REFORMA DEL CÓDIGO DE AGUAS</a:t>
            </a: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Se saca las regularizaciones del ámbito judicial, donde un órgano no competente en asuntos hídricos concede derechos.</a:t>
            </a:r>
          </a:p>
          <a:p>
            <a:pPr marL="628650" algn="just">
              <a:buFont typeface="Arial" pitchFamily="34" charset="0"/>
              <a:buChar char="•"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42% de La Ligua-</a:t>
            </a:r>
            <a:r>
              <a:rPr lang="es-CL" sz="16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Petorca</a:t>
            </a:r>
            <a:endParaRPr lang="es-CL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28650" algn="just">
              <a:buFont typeface="Arial" pitchFamily="34" charset="0"/>
              <a:buChar char="•"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pozo que «extraía 650 </a:t>
            </a:r>
            <a:r>
              <a:rPr lang="es-CL" sz="16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lt</a:t>
            </a: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es-CL" sz="16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seg</a:t>
            </a: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 1976» !!!</a:t>
            </a:r>
          </a:p>
          <a:p>
            <a:pPr marL="628650" algn="just">
              <a:buFont typeface="Arial" pitchFamily="34" charset="0"/>
              <a:buChar char="•"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Los 1.000 L/s que pararon un proyecto en el río </a:t>
            </a:r>
            <a:r>
              <a:rPr lang="es-CL" sz="16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Pilmaiquén</a:t>
            </a: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628650" algn="just">
              <a:buFont typeface="Arial" pitchFamily="34" charset="0"/>
              <a:buChar char="•"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caso de la Hacienda Manflas en Copiapó.</a:t>
            </a:r>
          </a:p>
          <a:p>
            <a:pPr marL="628650" algn="just">
              <a:buFont typeface="Arial" pitchFamily="34" charset="0"/>
              <a:buChar char="•"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posibilitan las regularizaciones colectivas de derechos.</a:t>
            </a:r>
          </a:p>
          <a:p>
            <a:pPr marL="0" indent="0" algn="just">
              <a:buNone/>
            </a:pPr>
            <a:r>
              <a:rPr lang="es-CL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GESTIÓN:</a:t>
            </a:r>
          </a:p>
          <a:p>
            <a:pPr algn="just">
              <a:buFont typeface="Arial" pitchFamily="34" charset="0"/>
              <a:buChar char="•"/>
            </a:pPr>
            <a:r>
              <a:rPr lang="es-CL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2006 </a:t>
            </a: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recibimos 52.529 </a:t>
            </a:r>
            <a:r>
              <a:rPr lang="es-CL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solicitudes </a:t>
            </a: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regularización de derechos (Art. 4° y 6° T); en 2011 se habían reducido a 30.000 y este 2017</a:t>
            </a:r>
            <a:r>
              <a:rPr lang="es-CL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quedan </a:t>
            </a: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1.975. </a:t>
            </a:r>
          </a:p>
          <a:p>
            <a:pPr algn="just">
              <a:buFont typeface="Arial" pitchFamily="34" charset="0"/>
              <a:buChar char="•"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Recién en 2015 y 2016 </a:t>
            </a:r>
            <a:r>
              <a:rPr lang="es-CL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</a:t>
            </a: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logró resolver más expedientes que en 2008.</a:t>
            </a:r>
          </a:p>
          <a:p>
            <a:pPr algn="just">
              <a:buFont typeface="Arial" pitchFamily="34" charset="0"/>
              <a:buChar char="•"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74</a:t>
            </a:r>
            <a:r>
              <a:rPr lang="es-CL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% </a:t>
            </a: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más de expedientes resueltos que en 2013.</a:t>
            </a:r>
          </a:p>
          <a:p>
            <a:pPr algn="just">
              <a:buFont typeface="Arial" pitchFamily="34" charset="0"/>
              <a:buChar char="•"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stock dejó de aumentar en 2.000</a:t>
            </a:r>
            <a:r>
              <a:rPr lang="es-CL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expedientes/año, reduciéndose de 14.300 a 10.800 con un ingreso anual (7.500) por fin inferior a los nuevos egresos anuales (8.651 expedientes). </a:t>
            </a:r>
            <a:endParaRPr lang="es-CL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s-CL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s-CL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07404B-0FF8-472D-BA02-F6F69B719A2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152400" y="152400"/>
            <a:ext cx="8164513" cy="82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Recomendación OCDE Gestión de Aguas</a:t>
            </a:r>
            <a:br>
              <a:rPr lang="es-C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C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s-C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Evaluación del desempeño ambiental - 2016)</a:t>
            </a:r>
            <a:endParaRPr lang="es-CL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95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" y="1484784"/>
            <a:ext cx="8380040" cy="792088"/>
          </a:xfrm>
        </p:spPr>
        <p:txBody>
          <a:bodyPr/>
          <a:lstStyle/>
          <a:p>
            <a:pPr marL="365125" indent="-365125" algn="just">
              <a:buNone/>
            </a:pPr>
            <a:r>
              <a:rPr lang="es-ES" sz="1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es-ES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(7d) R</a:t>
            </a:r>
            <a:r>
              <a:rPr lang="es-CL" sz="16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eforzar</a:t>
            </a:r>
            <a:r>
              <a:rPr lang="es-CL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L" sz="1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las medidas de fiscalización y las sanciones aplicables a las extracciones ilegales</a:t>
            </a:r>
            <a:r>
              <a:rPr lang="es-ES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es-CL" sz="16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251519" y="2852936"/>
            <a:ext cx="8712423" cy="3384376"/>
          </a:xfrm>
          <a:prstGeom prst="rect">
            <a:avLst/>
          </a:prstGeom>
          <a:solidFill>
            <a:srgbClr val="F2E712"/>
          </a:solidFill>
          <a:ln w="50800">
            <a:solidFill>
              <a:srgbClr val="FFCC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endParaRPr lang="es-CL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CL" sz="17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discute en el Senado el proyecto de ley sobre Información, Fiscalización y </a:t>
            </a:r>
            <a:r>
              <a:rPr lang="es-CL" sz="17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Sanciones </a:t>
            </a:r>
            <a:r>
              <a:rPr lang="es-CL" sz="17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(boletín 8149-09</a:t>
            </a:r>
            <a:r>
              <a:rPr lang="es-CL" sz="17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  <a:r>
              <a:rPr lang="es-CL" sz="17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L" sz="17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Ejes principales:</a:t>
            </a:r>
          </a:p>
          <a:p>
            <a:pPr marL="0" indent="0" algn="just">
              <a:buNone/>
            </a:pPr>
            <a:endParaRPr lang="es-CL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AutoNum type="arabicPeriod"/>
              <a:defRPr/>
            </a:pPr>
            <a:r>
              <a:rPr lang="es-CL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Aumento de atribuciones de fiscalización de la autoridad</a:t>
            </a:r>
          </a:p>
          <a:p>
            <a:pPr>
              <a:buAutoNum type="arabicPeriod"/>
              <a:defRPr/>
            </a:pPr>
            <a:r>
              <a:rPr lang="es-CL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Especificación </a:t>
            </a:r>
            <a:r>
              <a:rPr lang="es-CL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las faltas y aumento de las sanciones administrativas </a:t>
            </a:r>
          </a:p>
          <a:p>
            <a:pPr>
              <a:buAutoNum type="arabicPeriod"/>
              <a:defRPr/>
            </a:pPr>
            <a:r>
              <a:rPr lang="es-CL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Mejor </a:t>
            </a:r>
            <a:r>
              <a:rPr lang="es-CL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especificación del tipo penal y aumento de sanciones </a:t>
            </a:r>
          </a:p>
          <a:p>
            <a:pPr>
              <a:buAutoNum type="arabicPeriod"/>
              <a:defRPr/>
            </a:pPr>
            <a:r>
              <a:rPr lang="es-CL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Procedimiento </a:t>
            </a:r>
            <a:r>
              <a:rPr lang="es-CL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establecimiento de multas y cobro de éstas</a:t>
            </a:r>
          </a:p>
          <a:p>
            <a:pPr>
              <a:buAutoNum type="arabicPeriod"/>
              <a:defRPr/>
            </a:pPr>
            <a:r>
              <a:rPr lang="es-CL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Mayor </a:t>
            </a:r>
            <a:r>
              <a:rPr lang="es-CL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mejor acceso a la información.</a:t>
            </a:r>
          </a:p>
          <a:p>
            <a:pPr>
              <a:buAutoNum type="arabicPeriod"/>
              <a:defRPr/>
            </a:pPr>
            <a:r>
              <a:rPr lang="es-CL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Protección </a:t>
            </a:r>
            <a:r>
              <a:rPr lang="es-CL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cauces y acuíferos</a:t>
            </a:r>
          </a:p>
          <a:p>
            <a:pPr algn="just">
              <a:buFont typeface="Wingdings" pitchFamily="2" charset="2"/>
              <a:buChar char="ü"/>
            </a:pPr>
            <a:endParaRPr lang="es-CL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CL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07404B-0FF8-472D-BA02-F6F69B719A2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152400" y="152400"/>
            <a:ext cx="8164513" cy="82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Recomendación OCDE Gestión de Aguas</a:t>
            </a:r>
            <a:b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Evaluación del desempeño ambiental - 2016)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788024" y="2852936"/>
            <a:ext cx="8351838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es-CL" sz="14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es-CL" sz="14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62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" y="980728"/>
            <a:ext cx="8380040" cy="864096"/>
          </a:xfrm>
        </p:spPr>
        <p:txBody>
          <a:bodyPr/>
          <a:lstStyle/>
          <a:p>
            <a:pPr marL="365125" indent="-365125" algn="just">
              <a:buNone/>
            </a:pPr>
            <a:r>
              <a:rPr lang="es-ES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 (8)  </a:t>
            </a:r>
            <a:r>
              <a:rPr lang="es-CL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Desarrollar </a:t>
            </a:r>
            <a:r>
              <a:rPr lang="es-CL" sz="1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una estrategia para evitar la asignación excesiva en cuencas y acuíferos en los que los derechos de uso del agua excedan la capacidad sostenible del cuerpo de </a:t>
            </a:r>
            <a:r>
              <a:rPr lang="es-CL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agua.</a:t>
            </a:r>
            <a:endParaRPr lang="es-CL" sz="1600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224408" y="1988840"/>
            <a:ext cx="8740080" cy="4608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rgbClr val="7030A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REFORMAS DE LEY</a:t>
            </a: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Terminan con las regularizaciones efectuadas por organismos distintos a la DGA, </a:t>
            </a:r>
          </a:p>
          <a:p>
            <a:pPr algn="just">
              <a:buFont typeface="Arial" pitchFamily="34" charset="0"/>
              <a:buChar char="•"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impide que los derechos provisionales (áreas de restricción) se hagan definitivos; </a:t>
            </a:r>
          </a:p>
          <a:p>
            <a:pPr algn="just">
              <a:buFont typeface="Arial" pitchFamily="34" charset="0"/>
              <a:buChar char="•"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agrega restricciones a los traslados en esas aguas subterráneas.</a:t>
            </a:r>
          </a:p>
          <a:p>
            <a:pPr algn="just">
              <a:buFont typeface="Arial" pitchFamily="34" charset="0"/>
              <a:buChar char="•"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las áreas de restricción, los titulares deberán informar sus extracciones </a:t>
            </a:r>
          </a:p>
          <a:p>
            <a:pPr marL="0" indent="0" algn="just">
              <a:buNone/>
            </a:pPr>
            <a:r>
              <a:rPr lang="es-CL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CL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CL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GESTIÓN: </a:t>
            </a: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inició en 2017 la actualización del </a:t>
            </a:r>
            <a:r>
              <a:rPr lang="es-CL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Balance </a:t>
            </a:r>
            <a:r>
              <a:rPr lang="es-CL" sz="1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Hídrico </a:t>
            </a:r>
            <a:r>
              <a:rPr lang="es-CL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Nacional</a:t>
            </a: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(1987), partiendo con 5 </a:t>
            </a:r>
            <a:r>
              <a:rPr lang="es-CL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cuencas piloto: Loa, </a:t>
            </a:r>
            <a:r>
              <a:rPr lang="es-CL" sz="16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Choapa</a:t>
            </a:r>
            <a:r>
              <a:rPr lang="es-CL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Maipo, Imperial y Aysén.</a:t>
            </a:r>
          </a:p>
          <a:p>
            <a:pPr marL="0" indent="0" algn="just">
              <a:buNone/>
            </a:pPr>
            <a:endParaRPr lang="es-CL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Generalizar en </a:t>
            </a:r>
            <a:r>
              <a:rPr lang="es-CL" sz="16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MZNorte</a:t>
            </a: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la entrega de derechos con respectivos PAT (Planes </a:t>
            </a:r>
            <a:r>
              <a:rPr lang="es-CL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Alerta Temprana que incluyan </a:t>
            </a: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acciones), con modelos hidrogeológicos de respaldo.</a:t>
            </a:r>
          </a:p>
          <a:p>
            <a:pPr marL="0" indent="0" algn="just">
              <a:buNone/>
            </a:pPr>
            <a:endParaRPr lang="es-CL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Poner en </a:t>
            </a:r>
            <a:r>
              <a:rPr lang="es-CL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marcha </a:t>
            </a: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una </a:t>
            </a:r>
            <a:r>
              <a:rPr lang="es-CL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aplicación informática, que </a:t>
            </a: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registre las </a:t>
            </a:r>
            <a:r>
              <a:rPr lang="es-CL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extracciones efectivas de aguas subterráneas que se generan en el </a:t>
            </a: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país</a:t>
            </a:r>
            <a:r>
              <a:rPr lang="es-CL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CL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CL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CL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CL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07404B-0FF8-472D-BA02-F6F69B719A2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152400" y="152400"/>
            <a:ext cx="8164513" cy="82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Recomendación OCDE Gestión de Aguas</a:t>
            </a:r>
            <a:b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Evaluación del desempeño ambiental - 2016)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3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" y="1196753"/>
            <a:ext cx="8380040" cy="1872208"/>
          </a:xfrm>
        </p:spPr>
        <p:txBody>
          <a:bodyPr/>
          <a:lstStyle/>
          <a:p>
            <a:pPr marL="365125" indent="-365125" algn="just">
              <a:buNone/>
            </a:pPr>
            <a:r>
              <a:rPr lang="es-CL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 (9)</a:t>
            </a:r>
            <a:r>
              <a:rPr lang="es-CL" sz="1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Seguir expandiendo la cobertura de las normas sobre calidad del agua y acelerar la implementación de la plataforma prevista de información sobre calidad del agua e información ecológica, con el propósito de recopilar y publicar sistemáticamente información sobre la calidad del agua; </a:t>
            </a:r>
            <a:endParaRPr lang="es-CL" sz="1800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224408" y="2996952"/>
            <a:ext cx="8380040" cy="38164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es-CL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Los avances en normas ambientales han estado focalizados en aguas superficiales: se aumentará al 2018 en un 33% la estaciones  </a:t>
            </a:r>
            <a:r>
              <a:rPr lang="es-CL" sz="1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</a:t>
            </a:r>
            <a:r>
              <a:rPr lang="es-CL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line.</a:t>
            </a:r>
          </a:p>
          <a:p>
            <a:pPr algn="just">
              <a:buFont typeface="Wingdings" pitchFamily="2" charset="2"/>
              <a:buChar char="ü"/>
            </a:pPr>
            <a:r>
              <a:rPr lang="es-CL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Readecuaremos en 6 cuencas nuestra red de calidad de aguas superficiales para el desarrollo de </a:t>
            </a:r>
            <a:r>
              <a:rPr lang="es-CL" sz="1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Ns</a:t>
            </a:r>
            <a:r>
              <a:rPr lang="es-CL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Secundarias de Calidad</a:t>
            </a:r>
          </a:p>
          <a:p>
            <a:pPr algn="just">
              <a:buFont typeface="Wingdings" pitchFamily="2" charset="2"/>
              <a:buChar char="ü"/>
            </a:pPr>
            <a:r>
              <a:rPr lang="es-CL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Aumentaremos al 2018 en un 500% nuestra red de monitoreo de calidad de aguas subterráneas;</a:t>
            </a:r>
          </a:p>
          <a:p>
            <a:pPr algn="just">
              <a:buFont typeface="Wingdings" pitchFamily="2" charset="2"/>
              <a:buChar char="ü"/>
            </a:pPr>
            <a:r>
              <a:rPr lang="es-CL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Las características hídricas de la zona norte exigen aumentar la densidad de las redes subterráneas (calidad y niveles), hacer partícipe a la ciudadanía e innovar en tecnología.</a:t>
            </a:r>
          </a:p>
          <a:p>
            <a:pPr algn="just">
              <a:buFont typeface="Wingdings" pitchFamily="2" charset="2"/>
              <a:buChar char="ü"/>
            </a:pPr>
            <a:r>
              <a:rPr lang="es-CL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reforma legislativa otorga atribuciones y funciones a la DGA respecto a calidad de las aguas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07404B-0FF8-472D-BA02-F6F69B719A2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152400" y="152400"/>
            <a:ext cx="8164513" cy="82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Recomendación OCDE Gestión de Aguas</a:t>
            </a:r>
            <a:b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Evaluación del desempeño ambiental - 2016)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5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" y="980728"/>
            <a:ext cx="8380040" cy="1224136"/>
          </a:xfrm>
        </p:spPr>
        <p:txBody>
          <a:bodyPr/>
          <a:lstStyle/>
          <a:p>
            <a:pPr marL="365125" indent="-365125" algn="just">
              <a:buNone/>
            </a:pPr>
            <a:r>
              <a:rPr lang="es-CL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 (44)</a:t>
            </a:r>
            <a:r>
              <a:rPr lang="es-CL" sz="1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Reiniciar las reformas institucionales y normativas, con el propósito de adoptar un sistema de gestión integrada de las cuencas hidrográficas que permita unificar la planificación y reglamentación relativas a la cantidad y la calidad del </a:t>
            </a:r>
            <a:r>
              <a:rPr lang="es-CL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agua.</a:t>
            </a:r>
            <a:endParaRPr lang="es-CL" sz="1600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152400" y="2348880"/>
            <a:ext cx="8812088" cy="3816424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endParaRPr lang="es-CL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Comité de Ministros del Agua                   Subsecretaría del Agua.</a:t>
            </a:r>
          </a:p>
          <a:p>
            <a:pPr algn="just">
              <a:buFont typeface="Wingdings" pitchFamily="2" charset="2"/>
              <a:buChar char="ü"/>
            </a:pPr>
            <a:endParaRPr lang="es-CL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Instituto Tecnológico del Agua (ITA) 		  Proyecto con financiamiento CORFO</a:t>
            </a:r>
          </a:p>
          <a:p>
            <a:pPr algn="just">
              <a:buFont typeface="Wingdings" pitchFamily="2" charset="2"/>
              <a:buChar char="ü"/>
            </a:pPr>
            <a:endParaRPr lang="es-CL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G.I.R.H.: 3 cuencas piloto, las 3 en la Macro Zona Norte</a:t>
            </a:r>
          </a:p>
          <a:p>
            <a:pPr marL="1346200" algn="just">
              <a:buFont typeface="Wingdings" pitchFamily="2" charset="2"/>
              <a:buChar char="Ø"/>
            </a:pPr>
            <a:r>
              <a:rPr lang="es-CL" sz="16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Choapa</a:t>
            </a:r>
            <a:endParaRPr lang="es-CL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46200" algn="just">
              <a:buFont typeface="Wingdings" pitchFamily="2" charset="2"/>
              <a:buChar char="Ø"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Elqui</a:t>
            </a:r>
          </a:p>
          <a:p>
            <a:pPr marL="1346200" algn="just">
              <a:buFont typeface="Wingdings" pitchFamily="2" charset="2"/>
              <a:buChar char="Ø"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Copiapó</a:t>
            </a:r>
          </a:p>
          <a:p>
            <a:pPr algn="just">
              <a:buFont typeface="Wingdings" pitchFamily="2" charset="2"/>
              <a:buChar char="ü"/>
            </a:pPr>
            <a:endParaRPr lang="es-CL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CL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07404B-0FF8-472D-BA02-F6F69B719A2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152400" y="152400"/>
            <a:ext cx="8164513" cy="82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Recomendación OCDE Gestión de Aguas</a:t>
            </a:r>
            <a:b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Evaluación del desempeño ambiental - 2016)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3851920" y="2780928"/>
            <a:ext cx="7065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4355976" y="342900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324272"/>
          </a:xfrm>
        </p:spPr>
        <p:txBody>
          <a:bodyPr/>
          <a:lstStyle/>
          <a:p>
            <a:r>
              <a:rPr lang="es-CL" sz="1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Macrozona</a:t>
            </a:r>
            <a:r>
              <a:rPr lang="es-CL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Norte</a:t>
            </a:r>
            <a:endParaRPr lang="es-CL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60D16C-8016-45FF-8C23-012EE7EC268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 descr="C:\Users\maria.squadritto\Desktop\Comunicaciones\Hitos DGA\Febrero_Expedientes\Mapas\Chile_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9" t="2194" r="7403" b="62322"/>
          <a:stretch/>
        </p:blipFill>
        <p:spPr bwMode="auto">
          <a:xfrm>
            <a:off x="6894589" y="76200"/>
            <a:ext cx="2357931" cy="688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764704"/>
            <a:ext cx="7538392" cy="2520280"/>
          </a:xfrm>
        </p:spPr>
        <p:txBody>
          <a:bodyPr/>
          <a:lstStyle/>
          <a:p>
            <a:pPr algn="just"/>
            <a:r>
              <a:rPr lang="es-CL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 Regiones: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Arica y Parinacota, Tarapacá, Antofagasta, Atacama y Coquimbo</a:t>
            </a:r>
          </a:p>
          <a:p>
            <a:pPr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CL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Superficie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300.904 km2</a:t>
            </a:r>
          </a:p>
          <a:p>
            <a:pPr marL="0" indent="0" algn="just">
              <a:buNone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60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% de la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superficie: </a:t>
            </a:r>
            <a:r>
              <a:rPr lang="es-CL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Desierto de Atacama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: 180.000 km2</a:t>
            </a:r>
          </a:p>
          <a:p>
            <a:pPr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CL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Población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2.282.106 = 12,67% de la población</a:t>
            </a:r>
          </a:p>
          <a:p>
            <a:pPr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CL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39 Cuencas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Destacan río </a:t>
            </a:r>
            <a:r>
              <a:rPr lang="es-CL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Lluta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río San José, Pampa del Tamarugal, </a:t>
            </a:r>
          </a:p>
          <a:p>
            <a:pPr marL="0" indent="0" algn="just">
              <a:buNone/>
            </a:pP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río Loa, Río Copiapó, río </a:t>
            </a:r>
            <a:r>
              <a:rPr lang="es-CL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Huasco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río Elqui, río </a:t>
            </a:r>
            <a:r>
              <a:rPr lang="es-CL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Limarí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y río </a:t>
            </a:r>
            <a:r>
              <a:rPr lang="es-CL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Choapa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 algn="just">
              <a:buNone/>
            </a:pPr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C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Gobierno de Chile | </a:t>
            </a:r>
            <a:r>
              <a:rPr lang="es-ES" b="1" dirty="0" smtClean="0"/>
              <a:t>Dirección General de Aguas</a:t>
            </a:r>
            <a:endParaRPr lang="en-US" b="1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57944" y="3212976"/>
            <a:ext cx="7538392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CL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 áreas silvestres protegidas. </a:t>
            </a:r>
            <a:r>
              <a:rPr lang="es-CL" sz="1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Ej</a:t>
            </a:r>
            <a:r>
              <a:rPr lang="es-CL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0" indent="0" algn="just">
              <a:buNone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-   Nacional </a:t>
            </a:r>
            <a:r>
              <a:rPr lang="es-CL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Llullaillaco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(268.671 </a:t>
            </a:r>
            <a:r>
              <a:rPr lang="es-CL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hás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lvl="1" algn="just"/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Volcán </a:t>
            </a:r>
            <a:r>
              <a:rPr lang="es-CL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Isluga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(174.744 </a:t>
            </a:r>
            <a:r>
              <a:rPr lang="es-CL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hás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lvl="1" algn="just"/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Reserva Nacional Pampa Tamarugal (127.149 </a:t>
            </a:r>
            <a:r>
              <a:rPr lang="es-CL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hás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lvl="1" algn="just"/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Parque Nacional Lauca</a:t>
            </a:r>
          </a:p>
          <a:p>
            <a:pPr lvl="1" algn="just"/>
            <a:endParaRPr lang="es-C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1950" lvl="1" indent="-361950" algn="just">
              <a:buFont typeface="Arial" pitchFamily="34" charset="0"/>
              <a:buChar char="•"/>
            </a:pPr>
            <a:r>
              <a:rPr lang="es-CL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 sitios RAMSAR</a:t>
            </a:r>
          </a:p>
          <a:p>
            <a:pPr lvl="1"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CL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545 Cuerpos de agua: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 4,3% del total nacional </a:t>
            </a:r>
          </a:p>
          <a:p>
            <a:pPr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CL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217 km2: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s-CL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espejos de agua</a:t>
            </a:r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Font typeface="Arial" charset="0"/>
              <a:buNone/>
            </a:pPr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Font typeface="Arial" charset="0"/>
              <a:buNone/>
            </a:pPr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20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828328"/>
          </a:xfrm>
        </p:spPr>
        <p:txBody>
          <a:bodyPr/>
          <a:lstStyle/>
          <a:p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Otras Recomendaciones: </a:t>
            </a:r>
            <a:b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C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Conservación y uso Sostenible de la diversidad</a:t>
            </a:r>
            <a:endParaRPr lang="es-CL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" y="1196752"/>
            <a:ext cx="8380040" cy="1728192"/>
          </a:xfrm>
        </p:spPr>
        <p:txBody>
          <a:bodyPr/>
          <a:lstStyle/>
          <a:p>
            <a:pPr marL="365125" indent="-365125" algn="just">
              <a:buNone/>
            </a:pPr>
            <a:r>
              <a:rPr lang="es-CL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 (52)</a:t>
            </a:r>
            <a:r>
              <a:rPr lang="es-CL" sz="1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Intensificar los esfuerzos por elevar la eficiencia del uso del agua en todos los sectores económicos, especialmente en la agricultura y la minería; monitorear sistemáticamente la extracción de agua dulce y el uso de agua de mar </a:t>
            </a:r>
            <a:r>
              <a:rPr lang="es-CL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desalinizada.</a:t>
            </a:r>
            <a:endParaRPr lang="es-CL" sz="1600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323528" y="2348880"/>
            <a:ext cx="8380040" cy="4320480"/>
          </a:xfrm>
          <a:prstGeom prst="rect">
            <a:avLst/>
          </a:prstGeom>
          <a:solidFill>
            <a:srgbClr val="00B0F0"/>
          </a:solidFill>
          <a:ln w="50800">
            <a:solidFill>
              <a:srgbClr val="0070C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REFORMAS DE LEY: </a:t>
            </a:r>
          </a:p>
          <a:p>
            <a:pPr marL="0" indent="0" algn="just">
              <a:buNone/>
            </a:pPr>
            <a:endParaRPr lang="es-CL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proponen cambios en control, fiscalización y sanciones;</a:t>
            </a:r>
          </a:p>
          <a:p>
            <a:pPr algn="just">
              <a:buFont typeface="Wingdings" pitchFamily="2" charset="2"/>
              <a:buChar char="ü"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Extinción de derechos ociosos (sin obras de aprovechamiento)</a:t>
            </a:r>
          </a:p>
          <a:p>
            <a:pPr algn="just">
              <a:buFont typeface="Wingdings" pitchFamily="2" charset="2"/>
              <a:buChar char="ü"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Terminar con incentivos perversos que atenten contra la protección del medio ambiente o la filtración de napas de los ecosistemas. </a:t>
            </a:r>
          </a:p>
          <a:p>
            <a:pPr marL="0" indent="0" algn="just">
              <a:buNone/>
            </a:pPr>
            <a:endParaRPr lang="es-CL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GESTIÓN:</a:t>
            </a:r>
            <a:endParaRPr lang="es-CL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C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Control de extracciones (AGUAS SUBTERRÁNEAS EN CURSO)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07404B-0FF8-472D-BA02-F6F69B719A2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60D16C-8016-45FF-8C23-012EE7EC268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8" name="37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Gobierno de Chile | </a:t>
            </a:r>
            <a:r>
              <a:rPr lang="es-ES" b="1" smtClean="0"/>
              <a:t>Dirección General de Aguas</a:t>
            </a:r>
            <a:endParaRPr lang="en-US" b="1" dirty="0"/>
          </a:p>
        </p:txBody>
      </p:sp>
      <p:grpSp>
        <p:nvGrpSpPr>
          <p:cNvPr id="13" name="12 Grupo"/>
          <p:cNvGrpSpPr/>
          <p:nvPr/>
        </p:nvGrpSpPr>
        <p:grpSpPr>
          <a:xfrm>
            <a:off x="3491880" y="150739"/>
            <a:ext cx="1889647" cy="1889647"/>
            <a:chOff x="3663688" y="674"/>
            <a:chExt cx="1889647" cy="1889647"/>
          </a:xfrm>
        </p:grpSpPr>
        <p:sp>
          <p:nvSpPr>
            <p:cNvPr id="14" name="13 Elipse"/>
            <p:cNvSpPr/>
            <p:nvPr/>
          </p:nvSpPr>
          <p:spPr>
            <a:xfrm>
              <a:off x="3663688" y="674"/>
              <a:ext cx="1889647" cy="188964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483469"/>
                <a:satOff val="9953"/>
                <a:lumOff val="2157"/>
                <a:alphaOff val="0"/>
              </a:schemeClr>
            </a:fillRef>
            <a:effectRef idx="0">
              <a:schemeClr val="accent5">
                <a:alpha val="50000"/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Elipse 4"/>
            <p:cNvSpPr/>
            <p:nvPr/>
          </p:nvSpPr>
          <p:spPr>
            <a:xfrm>
              <a:off x="3940420" y="277406"/>
              <a:ext cx="1336183" cy="1336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100" b="1" kern="12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GIRH</a:t>
              </a:r>
              <a:endParaRPr lang="es-CL" sz="1100" b="1" kern="12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6933195" y="2573623"/>
            <a:ext cx="1889647" cy="1889647"/>
            <a:chOff x="6124878" y="2461864"/>
            <a:chExt cx="1889647" cy="1889647"/>
          </a:xfrm>
        </p:grpSpPr>
        <p:sp>
          <p:nvSpPr>
            <p:cNvPr id="17" name="16 Elipse"/>
            <p:cNvSpPr/>
            <p:nvPr/>
          </p:nvSpPr>
          <p:spPr>
            <a:xfrm>
              <a:off x="6124878" y="2461864"/>
              <a:ext cx="1889647" cy="188964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alpha val="50000"/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Elipse 4"/>
            <p:cNvSpPr/>
            <p:nvPr/>
          </p:nvSpPr>
          <p:spPr>
            <a:xfrm>
              <a:off x="6401610" y="2738596"/>
              <a:ext cx="1336183" cy="1336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100" b="1" kern="12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PARTICIPACIÓN</a:t>
              </a:r>
              <a:endParaRPr lang="es-CL" sz="1100" b="1" kern="12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467544" y="2518590"/>
            <a:ext cx="1889647" cy="1889647"/>
            <a:chOff x="1202498" y="2461864"/>
            <a:chExt cx="1889647" cy="1889647"/>
          </a:xfrm>
        </p:grpSpPr>
        <p:sp>
          <p:nvSpPr>
            <p:cNvPr id="20" name="19 Elipse"/>
            <p:cNvSpPr/>
            <p:nvPr/>
          </p:nvSpPr>
          <p:spPr>
            <a:xfrm>
              <a:off x="1202498" y="2461864"/>
              <a:ext cx="1889647" cy="188964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alpha val="50000"/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Elipse 4"/>
            <p:cNvSpPr/>
            <p:nvPr/>
          </p:nvSpPr>
          <p:spPr>
            <a:xfrm>
              <a:off x="1479230" y="2738596"/>
              <a:ext cx="1336183" cy="1336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100" b="1" kern="12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CONOCIMIENTO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1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(0,063 del PIB)</a:t>
              </a:r>
              <a:endParaRPr lang="es-CL" sz="1100" b="1" kern="12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3491879" y="4951529"/>
            <a:ext cx="1889647" cy="1889647"/>
            <a:chOff x="3663688" y="4923054"/>
            <a:chExt cx="1889647" cy="1889647"/>
          </a:xfrm>
        </p:grpSpPr>
        <p:sp>
          <p:nvSpPr>
            <p:cNvPr id="23" name="22 Elipse"/>
            <p:cNvSpPr/>
            <p:nvPr/>
          </p:nvSpPr>
          <p:spPr>
            <a:xfrm>
              <a:off x="3663688" y="4923054"/>
              <a:ext cx="1889647" cy="188964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7450407"/>
                <a:satOff val="29858"/>
                <a:lumOff val="6471"/>
                <a:alphaOff val="0"/>
              </a:schemeClr>
            </a:fillRef>
            <a:effectRef idx="0">
              <a:schemeClr val="accent5">
                <a:alpha val="50000"/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4" name="Elipse 4"/>
            <p:cNvSpPr/>
            <p:nvPr/>
          </p:nvSpPr>
          <p:spPr>
            <a:xfrm>
              <a:off x="3940420" y="5199786"/>
              <a:ext cx="1336183" cy="1336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100" b="1" kern="12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INSTITUCIONA-LIDAD</a:t>
              </a:r>
              <a:endParaRPr lang="es-CL" sz="1100" b="1" kern="12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6" name="25 Elipse"/>
          <p:cNvSpPr/>
          <p:nvPr/>
        </p:nvSpPr>
        <p:spPr>
          <a:xfrm>
            <a:off x="2547056" y="1916832"/>
            <a:ext cx="3779294" cy="303469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9" name="Elipse 4"/>
          <p:cNvSpPr/>
          <p:nvPr/>
        </p:nvSpPr>
        <p:spPr>
          <a:xfrm>
            <a:off x="3100521" y="2182265"/>
            <a:ext cx="2672364" cy="26723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2400" b="1" kern="1200" dirty="0" smtClean="0">
                <a:solidFill>
                  <a:srgbClr val="666699"/>
                </a:solidFill>
              </a:rPr>
              <a:t>    Balance entre: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b="0" kern="1200" dirty="0" smtClean="0"/>
              <a:t> </a:t>
            </a:r>
          </a:p>
          <a:p>
            <a:pPr marL="285750" lvl="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v"/>
            </a:pPr>
            <a:r>
              <a:rPr lang="es-CL" sz="1600" b="0" kern="1200" dirty="0" smtClean="0"/>
              <a:t>  Derecho humano</a:t>
            </a:r>
          </a:p>
          <a:p>
            <a:pPr marL="285750" lvl="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v"/>
            </a:pPr>
            <a:r>
              <a:rPr lang="es-CL" sz="1600" b="0" kern="1200" dirty="0" smtClean="0"/>
              <a:t>  Desarrollo productivo</a:t>
            </a:r>
          </a:p>
          <a:p>
            <a:pPr marL="285750" lvl="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v"/>
            </a:pPr>
            <a:r>
              <a:rPr lang="es-CL" sz="1600" b="0" kern="1200" dirty="0" smtClean="0"/>
              <a:t>  Preservación </a:t>
            </a:r>
            <a:r>
              <a:rPr lang="es-CL" sz="1600" b="0" kern="1200" dirty="0" err="1" smtClean="0"/>
              <a:t>ecosistémica</a:t>
            </a:r>
            <a:endParaRPr lang="es-CL" sz="1600" b="0" kern="1200" dirty="0" smtClean="0"/>
          </a:p>
          <a:p>
            <a:pPr marL="285750" lvl="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v"/>
            </a:pPr>
            <a:r>
              <a:rPr lang="es-CL" sz="1600" b="0" kern="1200" dirty="0" smtClean="0"/>
              <a:t>  Enfoque de riesgo</a:t>
            </a:r>
            <a:endParaRPr lang="es-CL" sz="1600" b="0" kern="1200" dirty="0"/>
          </a:p>
        </p:txBody>
      </p:sp>
      <p:cxnSp>
        <p:nvCxnSpPr>
          <p:cNvPr id="5" name="4 Conector recto de flecha"/>
          <p:cNvCxnSpPr/>
          <p:nvPr/>
        </p:nvCxnSpPr>
        <p:spPr>
          <a:xfrm flipV="1">
            <a:off x="2080459" y="1412776"/>
            <a:ext cx="1339413" cy="1160847"/>
          </a:xfrm>
          <a:prstGeom prst="straightConnector1">
            <a:avLst/>
          </a:prstGeom>
          <a:ln>
            <a:solidFill>
              <a:srgbClr val="7030A0"/>
            </a:solidFill>
            <a:headEnd type="arrow"/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5842">
            <a:off x="5674785" y="1134114"/>
            <a:ext cx="167640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24 Conector recto de flecha"/>
          <p:cNvCxnSpPr/>
          <p:nvPr/>
        </p:nvCxnSpPr>
        <p:spPr>
          <a:xfrm flipV="1">
            <a:off x="5656643" y="4463270"/>
            <a:ext cx="1339413" cy="1160847"/>
          </a:xfrm>
          <a:prstGeom prst="straightConnector1">
            <a:avLst/>
          </a:prstGeom>
          <a:ln>
            <a:solidFill>
              <a:srgbClr val="7030A0"/>
            </a:solidFill>
            <a:headEnd type="arrow"/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243" y="3979185"/>
            <a:ext cx="179863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2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CL">
              <a:solidFill>
                <a:prstClr val="black"/>
              </a:solidFill>
              <a:latin typeface="Tw Cen MT" pitchFamily="34" charset="0"/>
              <a:ea typeface="ヒラギノ角ゴ Pro W3" charset="-128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60D16C-8016-45FF-8C23-012EE7EC268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11943" y="2132856"/>
            <a:ext cx="8164513" cy="1143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algn="ctr"/>
            <a:r>
              <a:rPr lang="es-MX" sz="7200" b="1" dirty="0" smtClean="0"/>
              <a:t>Gracias </a:t>
            </a:r>
          </a:p>
          <a:p>
            <a:pPr algn="ctr"/>
            <a:r>
              <a:rPr lang="es-MX" sz="7200" b="1" dirty="0" smtClean="0"/>
              <a:t>por escuchar</a:t>
            </a:r>
            <a:endParaRPr lang="es-MX" sz="7200" b="1" dirty="0"/>
          </a:p>
        </p:txBody>
      </p:sp>
    </p:spTree>
    <p:extLst>
      <p:ext uri="{BB962C8B-B14F-4D97-AF65-F5344CB8AC3E}">
        <p14:creationId xmlns:p14="http://schemas.microsoft.com/office/powerpoint/2010/main" val="111916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324272"/>
          </a:xfrm>
        </p:spPr>
        <p:txBody>
          <a:bodyPr/>
          <a:lstStyle/>
          <a:p>
            <a:r>
              <a:rPr lang="es-CL" sz="1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Macrozona</a:t>
            </a:r>
            <a:r>
              <a:rPr lang="es-CL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Norte</a:t>
            </a:r>
            <a:endParaRPr lang="es-CL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60D16C-8016-45FF-8C23-012EE7EC268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02648" y="212570"/>
            <a:ext cx="3816350" cy="4497898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4 CuadroTexto"/>
          <p:cNvSpPr txBox="1">
            <a:spLocks noChangeArrowheads="1"/>
          </p:cNvSpPr>
          <p:nvPr/>
        </p:nvSpPr>
        <p:spPr bwMode="auto">
          <a:xfrm>
            <a:off x="6012160" y="4710468"/>
            <a:ext cx="259855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s-ES" altLang="es-CL" sz="800" dirty="0">
                <a:solidFill>
                  <a:schemeClr val="tx1"/>
                </a:solidFill>
              </a:rPr>
              <a:t>Fuente: CAZALAC – UNESCO – Gobierno de Flandes, 2006.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36512" y="836712"/>
            <a:ext cx="7538392" cy="5904656"/>
          </a:xfrm>
        </p:spPr>
        <p:txBody>
          <a:bodyPr/>
          <a:lstStyle/>
          <a:p>
            <a:pPr algn="just"/>
            <a:r>
              <a:rPr lang="es-CL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Clima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s-CL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primoridialmente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L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xérico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(12 meses secos), </a:t>
            </a:r>
          </a:p>
          <a:p>
            <a:pPr marL="0" indent="0" algn="just">
              <a:buNone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Híper árido (11 meses secos), Árido (9-11 meses secos) y</a:t>
            </a:r>
          </a:p>
          <a:p>
            <a:pPr marL="0" indent="0" algn="just">
              <a:buNone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Semiárido (7 a 8 meses secos), con escasas precipitaciones. </a:t>
            </a:r>
          </a:p>
          <a:p>
            <a:pPr algn="just"/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Promedio 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de lluvia caída: 87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mm/año</a:t>
            </a:r>
          </a:p>
          <a:p>
            <a:pPr marL="0" indent="0" algn="just">
              <a:buNone/>
            </a:pPr>
            <a:endParaRPr lang="es-C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CL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C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Gobierno de Chile | </a:t>
            </a:r>
            <a:r>
              <a:rPr lang="es-ES" b="1" smtClean="0"/>
              <a:t>Dirección General de Aguas</a:t>
            </a:r>
            <a:endParaRPr lang="en-US" b="1" dirty="0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-36512" y="1916832"/>
            <a:ext cx="753839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Río Loa: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440 km longitud, área de cuenca de </a:t>
            </a:r>
          </a:p>
          <a:p>
            <a:pPr marL="0" indent="0" algn="just">
              <a:buFont typeface="Arial" charset="0"/>
              <a:buNone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33.081 km2, sus principales afluentes son el </a:t>
            </a:r>
          </a:p>
          <a:p>
            <a:pPr marL="0" indent="0" algn="just">
              <a:buFont typeface="Arial" charset="0"/>
              <a:buNone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río San Pedro y el río Salado </a:t>
            </a:r>
          </a:p>
          <a:p>
            <a:pPr marL="0" indent="0" algn="just">
              <a:buNone/>
            </a:pPr>
            <a:endParaRPr lang="es-CL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Font typeface="Arial" charset="0"/>
              <a:buNone/>
            </a:pPr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323528" y="4005064"/>
            <a:ext cx="4180265" cy="2139074"/>
            <a:chOff x="587372" y="4690556"/>
            <a:chExt cx="4180265" cy="2139074"/>
          </a:xfrm>
        </p:grpSpPr>
        <p:pic>
          <p:nvPicPr>
            <p:cNvPr id="14" name="Picture 14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26" r="42560"/>
            <a:stretch/>
          </p:blipFill>
          <p:spPr bwMode="auto">
            <a:xfrm>
              <a:off x="587372" y="4690557"/>
              <a:ext cx="2688484" cy="2139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" name="Picture 14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28" t="18826"/>
            <a:stretch/>
          </p:blipFill>
          <p:spPr bwMode="auto">
            <a:xfrm>
              <a:off x="3275856" y="4690556"/>
              <a:ext cx="1491781" cy="2139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" name="2 Marcador de contenido"/>
          <p:cNvSpPr txBox="1">
            <a:spLocks/>
          </p:cNvSpPr>
          <p:nvPr/>
        </p:nvSpPr>
        <p:spPr bwMode="auto">
          <a:xfrm>
            <a:off x="-36512" y="2780928"/>
            <a:ext cx="753839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Principal </a:t>
            </a:r>
            <a:r>
              <a:rPr lang="es-CL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actividad </a:t>
            </a:r>
            <a:r>
              <a:rPr lang="es-CL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económica (PIB): </a:t>
            </a:r>
            <a:r>
              <a:rPr lang="es-CL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minería </a:t>
            </a:r>
          </a:p>
          <a:p>
            <a:pPr marL="0" indent="0" algn="just">
              <a:buNone/>
            </a:pP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	(78% del total nacional de empresas dedicadas a la</a:t>
            </a:r>
          </a:p>
          <a:p>
            <a:pPr marL="0" indent="0" algn="just">
              <a:buNone/>
            </a:pP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	extracción de cobre)</a:t>
            </a:r>
          </a:p>
          <a:p>
            <a:pPr algn="just"/>
            <a:endParaRPr lang="es-CL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Font typeface="Arial" charset="0"/>
              <a:buNone/>
            </a:pPr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6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uiExpand="1" build="p"/>
      <p:bldP spid="11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324272"/>
          </a:xfrm>
        </p:spPr>
        <p:txBody>
          <a:bodyPr/>
          <a:lstStyle/>
          <a:p>
            <a:r>
              <a:rPr lang="es-CL" sz="1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Macrozona</a:t>
            </a:r>
            <a:r>
              <a:rPr lang="es-CL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Norte</a:t>
            </a:r>
            <a:endParaRPr lang="es-CL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60D16C-8016-45FF-8C23-012EE7EC268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36512" y="1196752"/>
            <a:ext cx="7538392" cy="6048672"/>
          </a:xfrm>
        </p:spPr>
        <p:txBody>
          <a:bodyPr/>
          <a:lstStyle/>
          <a:p>
            <a:pPr algn="just"/>
            <a:r>
              <a:rPr lang="es-CL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Escorrentía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: 36,9 m3/s = 0,13% total nacional. </a:t>
            </a:r>
          </a:p>
          <a:p>
            <a:pPr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 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es-C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Macrozona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con menor escorrentía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 </a:t>
            </a:r>
          </a:p>
          <a:p>
            <a:pPr marL="0" indent="0" algn="just">
              <a:buNone/>
            </a:pP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cápita 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con un total de 510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m3/persona/año</a:t>
            </a:r>
          </a:p>
          <a:p>
            <a:pPr marL="0" indent="0" algn="just">
              <a:buNone/>
            </a:pPr>
            <a:endParaRPr lang="es-C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C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C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C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4974708" y="1067742"/>
            <a:ext cx="5141908" cy="3657402"/>
            <a:chOff x="197151" y="1628801"/>
            <a:chExt cx="8029617" cy="3015856"/>
          </a:xfrm>
        </p:grpSpPr>
        <p:pic>
          <p:nvPicPr>
            <p:cNvPr id="11" name="Picture 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241" r="33918" b="12026"/>
            <a:stretch/>
          </p:blipFill>
          <p:spPr bwMode="auto">
            <a:xfrm>
              <a:off x="251521" y="3504625"/>
              <a:ext cx="5306132" cy="1140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013"/>
            <a:stretch/>
          </p:blipFill>
          <p:spPr bwMode="auto">
            <a:xfrm>
              <a:off x="197151" y="1628801"/>
              <a:ext cx="8029617" cy="1875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Gobierno de Chile | </a:t>
            </a:r>
            <a:r>
              <a:rPr lang="es-ES" b="1" smtClean="0"/>
              <a:t>Dirección General de Aguas</a:t>
            </a:r>
            <a:endParaRPr lang="en-US" b="1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0" y="2348880"/>
            <a:ext cx="753839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Glaciares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</a:p>
          <a:p>
            <a:pPr marL="0" indent="0" algn="just">
              <a:buNone/>
            </a:pP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N°  2.142 (8,8% del total) y </a:t>
            </a:r>
          </a:p>
          <a:p>
            <a:pPr marL="0" indent="0" algn="just">
              <a:buFont typeface="Arial" charset="0"/>
              <a:buNone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Superficie: 3,3 km3 (0,09% del total).</a:t>
            </a:r>
          </a:p>
          <a:p>
            <a:pPr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CL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O.U.A.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40,7% están en MZN y 1/3 de las J de V.</a:t>
            </a:r>
          </a:p>
          <a:p>
            <a:pPr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CL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288 APR: con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alrededor de 192.483 beneficiarios</a:t>
            </a:r>
          </a:p>
          <a:p>
            <a:pPr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CL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26 Embalses,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para riego</a:t>
            </a:r>
          </a:p>
          <a:p>
            <a:pPr marL="0" indent="0" algn="just">
              <a:buFont typeface="Arial" charset="0"/>
              <a:buNone/>
            </a:pPr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CL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921 de las 2895 estaciones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monitoreo de la DGA,</a:t>
            </a:r>
          </a:p>
          <a:p>
            <a:pPr marL="0" indent="0" algn="just">
              <a:buFont typeface="Arial" charset="0"/>
              <a:buNone/>
            </a:pPr>
            <a:r>
              <a:rPr lang="es-CL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encuentran en la MZN. </a:t>
            </a:r>
          </a:p>
          <a:p>
            <a:pPr marL="0" indent="0" algn="just">
              <a:buFont typeface="Arial" charset="0"/>
              <a:buNone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Font typeface="Arial" charset="0"/>
              <a:buNone/>
            </a:pPr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C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98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324272"/>
          </a:xfrm>
        </p:spPr>
        <p:txBody>
          <a:bodyPr/>
          <a:lstStyle/>
          <a:p>
            <a:r>
              <a:rPr lang="es-CL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Estaciones de monitoreo</a:t>
            </a:r>
            <a:endParaRPr lang="es-CL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60D16C-8016-45FF-8C23-012EE7EC268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Gobierno de Chile | </a:t>
            </a:r>
            <a:r>
              <a:rPr lang="es-ES" b="1" smtClean="0"/>
              <a:t>Dirección General de Aguas</a:t>
            </a:r>
            <a:endParaRPr lang="en-US" b="1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2" t="3622" r="24759" b="9637"/>
          <a:stretch/>
        </p:blipFill>
        <p:spPr bwMode="auto">
          <a:xfrm>
            <a:off x="971600" y="764704"/>
            <a:ext cx="2060584" cy="246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7" t="2872" r="26048" b="11089"/>
          <a:stretch/>
        </p:blipFill>
        <p:spPr bwMode="auto">
          <a:xfrm>
            <a:off x="5580112" y="836712"/>
            <a:ext cx="2088232" cy="242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5" t="6664" r="23300" b="10151"/>
          <a:stretch/>
        </p:blipFill>
        <p:spPr bwMode="auto">
          <a:xfrm>
            <a:off x="781932" y="3717032"/>
            <a:ext cx="2367511" cy="226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4" t="2609" r="25208" b="14128"/>
          <a:stretch/>
        </p:blipFill>
        <p:spPr bwMode="auto">
          <a:xfrm>
            <a:off x="5662079" y="4149080"/>
            <a:ext cx="1960613" cy="195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2 CuadroTexto"/>
          <p:cNvSpPr txBox="1"/>
          <p:nvPr/>
        </p:nvSpPr>
        <p:spPr>
          <a:xfrm>
            <a:off x="2915815" y="2686818"/>
            <a:ext cx="1247322" cy="5040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100" b="1" dirty="0">
                <a:latin typeface="gobCL" pitchFamily="50" charset="0"/>
              </a:rPr>
              <a:t>Total país: </a:t>
            </a:r>
            <a:r>
              <a:rPr lang="es-CL" sz="1100" dirty="0">
                <a:latin typeface="gobCL" pitchFamily="50" charset="0"/>
              </a:rPr>
              <a:t>683</a:t>
            </a:r>
          </a:p>
        </p:txBody>
      </p:sp>
      <p:sp>
        <p:nvSpPr>
          <p:cNvPr id="13" name="5 CuadroTexto"/>
          <p:cNvSpPr txBox="1"/>
          <p:nvPr/>
        </p:nvSpPr>
        <p:spPr>
          <a:xfrm>
            <a:off x="7717166" y="2708920"/>
            <a:ext cx="1247322" cy="5261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100" b="1" dirty="0">
                <a:latin typeface="gobCL" pitchFamily="50" charset="0"/>
              </a:rPr>
              <a:t>Total país: </a:t>
            </a:r>
            <a:r>
              <a:rPr lang="es-CL" sz="1100" dirty="0">
                <a:latin typeface="gobCL" pitchFamily="50" charset="0"/>
              </a:rPr>
              <a:t>507</a:t>
            </a:r>
          </a:p>
        </p:txBody>
      </p:sp>
      <p:sp>
        <p:nvSpPr>
          <p:cNvPr id="14" name="8 CuadroTexto"/>
          <p:cNvSpPr txBox="1"/>
          <p:nvPr/>
        </p:nvSpPr>
        <p:spPr>
          <a:xfrm>
            <a:off x="2930939" y="5678083"/>
            <a:ext cx="1269788" cy="5592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100" b="1" dirty="0">
                <a:latin typeface="gobCL" pitchFamily="50" charset="0"/>
              </a:rPr>
              <a:t>Total país:  </a:t>
            </a:r>
            <a:r>
              <a:rPr lang="es-CL" sz="1100" b="0" dirty="0">
                <a:latin typeface="gobCL" pitchFamily="50" charset="0"/>
              </a:rPr>
              <a:t>829</a:t>
            </a:r>
          </a:p>
        </p:txBody>
      </p:sp>
      <p:sp>
        <p:nvSpPr>
          <p:cNvPr id="15" name="11 CuadroTexto"/>
          <p:cNvSpPr txBox="1"/>
          <p:nvPr/>
        </p:nvSpPr>
        <p:spPr>
          <a:xfrm>
            <a:off x="7766708" y="5723007"/>
            <a:ext cx="1269788" cy="5287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100" b="1" dirty="0">
                <a:latin typeface="gobCL" pitchFamily="50" charset="0"/>
              </a:rPr>
              <a:t>Total país:  </a:t>
            </a:r>
            <a:r>
              <a:rPr lang="es-CL" sz="1100" b="0" dirty="0">
                <a:latin typeface="gobCL" pitchFamily="50" charset="0"/>
              </a:rPr>
              <a:t>691</a:t>
            </a:r>
          </a:p>
        </p:txBody>
      </p:sp>
      <p:sp>
        <p:nvSpPr>
          <p:cNvPr id="16" name="2 CuadroTexto"/>
          <p:cNvSpPr txBox="1"/>
          <p:nvPr/>
        </p:nvSpPr>
        <p:spPr>
          <a:xfrm>
            <a:off x="3032184" y="1268760"/>
            <a:ext cx="1247322" cy="43204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100" b="1" dirty="0" smtClean="0">
                <a:latin typeface="gobCL" pitchFamily="50" charset="0"/>
              </a:rPr>
              <a:t>+ 29 DMC</a:t>
            </a:r>
            <a:endParaRPr lang="es-CL" sz="1100" dirty="0">
              <a:latin typeface="gobC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5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111" y="-1513"/>
            <a:ext cx="48388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3789967" cy="900336"/>
          </a:xfrm>
        </p:spPr>
        <p:txBody>
          <a:bodyPr/>
          <a:lstStyle/>
          <a:p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Salares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7504" y="764704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«Depresión </a:t>
            </a:r>
            <a:r>
              <a:rPr lang="es-CL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la superficie terrestre en la cual se han depositado sales cristalizadas productos de la evaporación de agua </a:t>
            </a:r>
            <a:r>
              <a:rPr lang="es-CL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salada.</a:t>
            </a:r>
          </a:p>
          <a:p>
            <a:endParaRPr lang="es-CL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CL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100% se encuentran en MZ Norte.</a:t>
            </a:r>
          </a:p>
          <a:p>
            <a:endParaRPr lang="es-CL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CL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Todo salar </a:t>
            </a:r>
            <a:r>
              <a:rPr lang="es-CL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está interconectado con su entorno a través de flujos de aguas </a:t>
            </a:r>
            <a:r>
              <a:rPr lang="es-CL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terrestres </a:t>
            </a:r>
            <a:r>
              <a:rPr lang="es-CL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 lo alimentan.</a:t>
            </a:r>
          </a:p>
          <a:p>
            <a:endParaRPr lang="es-CL" sz="14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60D16C-8016-45FF-8C23-012EE7EC268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107504" y="3011473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Recientemente la DGA ha instalado lisímetros para la medición continua </a:t>
            </a:r>
            <a:r>
              <a:rPr lang="es-CL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automática de la </a:t>
            </a:r>
            <a:r>
              <a:rPr lang="es-CL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evaporación. </a:t>
            </a:r>
            <a:r>
              <a:rPr lang="es-CL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 </a:t>
            </a:r>
            <a:r>
              <a:rPr lang="es-CL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ejemplo, en la II región:</a:t>
            </a:r>
            <a:endParaRPr lang="es-CL" sz="14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Tx/>
              <a:buChar char="-"/>
            </a:pPr>
            <a:r>
              <a:rPr lang="es-CL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Salar de Atacama</a:t>
            </a:r>
          </a:p>
          <a:p>
            <a:pPr marL="285750" indent="-285750">
              <a:buFontTx/>
              <a:buChar char="-"/>
            </a:pPr>
            <a:r>
              <a:rPr lang="es-CL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Salar de Punta Negra</a:t>
            </a:r>
          </a:p>
          <a:p>
            <a:pPr marL="285750" indent="-285750">
              <a:buFontTx/>
              <a:buChar char="-"/>
            </a:pPr>
            <a:r>
              <a:rPr lang="es-CL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Salar de </a:t>
            </a:r>
            <a:r>
              <a:rPr lang="es-CL" sz="1400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Imilac</a:t>
            </a:r>
            <a:endParaRPr lang="es-CL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CL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CL" sz="14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CL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presidenta Bachelet instruyó a Codelco explorar el potencial de extracción de litio en los salares de </a:t>
            </a:r>
            <a:r>
              <a:rPr lang="es-CL" sz="1400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Maricunga</a:t>
            </a:r>
            <a:r>
              <a:rPr lang="es-CL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Pedernales (ambos en la III región).</a:t>
            </a:r>
          </a:p>
        </p:txBody>
      </p:sp>
      <p:cxnSp>
        <p:nvCxnSpPr>
          <p:cNvPr id="3" name="2 Conector recto de flecha"/>
          <p:cNvCxnSpPr/>
          <p:nvPr/>
        </p:nvCxnSpPr>
        <p:spPr>
          <a:xfrm flipV="1">
            <a:off x="4067944" y="4221088"/>
            <a:ext cx="2448272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06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3789967" cy="900336"/>
          </a:xfrm>
        </p:spPr>
        <p:txBody>
          <a:bodyPr/>
          <a:lstStyle/>
          <a:p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Salares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7504" y="883166"/>
            <a:ext cx="655272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Comisión Nacional del Litio (2015) recomendó la creación de un Comité </a:t>
            </a:r>
            <a:r>
              <a:rPr lang="es-C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Corfo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“para la </a:t>
            </a:r>
            <a:r>
              <a:rPr lang="es-C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gobernanza de los salares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”, presidido </a:t>
            </a:r>
            <a:r>
              <a:rPr lang="es-C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por el Ministerio de 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Minería. </a:t>
            </a:r>
          </a:p>
          <a:p>
            <a:endParaRPr lang="es-C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2016 publicó la </a:t>
            </a:r>
            <a:r>
              <a:rPr lang="es-C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Política del Litio y Gobernanza de Los </a:t>
            </a:r>
            <a:r>
              <a:rPr lang="es-C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Salares</a:t>
            </a: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</a:p>
          <a:p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</a:t>
            </a:r>
            <a:r>
              <a:rPr lang="es-CL" sz="1200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://www.minmineria.gob.cl/wp-content/uploads/2016/01/Poli%CC%81tica-del-Litio-y-las-gobernanza-de-los-salares.pdf</a:t>
            </a:r>
            <a:endParaRPr lang="es-CL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C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C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CL" sz="14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60D16C-8016-45FF-8C23-012EE7EC268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5" t="22393" r="45902" b="17162"/>
          <a:stretch/>
        </p:blipFill>
        <p:spPr bwMode="auto">
          <a:xfrm>
            <a:off x="6660232" y="1340768"/>
            <a:ext cx="2307034" cy="274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916072" y="4365104"/>
            <a:ext cx="17953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800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Mercurio de Calama, </a:t>
            </a:r>
          </a:p>
          <a:p>
            <a:r>
              <a:rPr lang="es-CL" sz="800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21 de marzo 2017</a:t>
            </a:r>
          </a:p>
          <a:p>
            <a:endParaRPr lang="es-CL" sz="800" i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CL" sz="1000" i="1" dirty="0" smtClean="0">
                <a:hlinkClick r:id="rId5"/>
              </a:rPr>
              <a:t>http://www.mercuriocalama.cl/impresa/2017/03/21/full/cuerpo-principal/5/</a:t>
            </a:r>
            <a:endParaRPr lang="es-CL" sz="1000" i="1" dirty="0" smtClean="0"/>
          </a:p>
          <a:p>
            <a:endParaRPr lang="es-CL" sz="1000" i="1" dirty="0"/>
          </a:p>
        </p:txBody>
      </p:sp>
      <p:sp>
        <p:nvSpPr>
          <p:cNvPr id="2" name="1 Rectángulo"/>
          <p:cNvSpPr/>
          <p:nvPr/>
        </p:nvSpPr>
        <p:spPr>
          <a:xfrm>
            <a:off x="539552" y="3068960"/>
            <a:ext cx="5487634" cy="30469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s-CL" sz="16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La gobernanza sustentable de los salares, debe constituir el principio inspirador de la acción coordinada de los organismos públicos competentes para cumplir el rol normativo, regulador y fiscalizador del Estado sobre las actividades productivas que allí se realicen, para lo cual se requiere de una institucionalidad pública coordinadora, dotada de los recursos y la necesaria especialización técnica y legal en estas materias.</a:t>
            </a:r>
            <a:r>
              <a:rPr lang="es-C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” </a:t>
            </a: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C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s-C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La DGA participa con un representante en dicho Comité el cual funciona desde mayo de 2016).</a:t>
            </a:r>
          </a:p>
        </p:txBody>
      </p:sp>
    </p:spTree>
    <p:extLst>
      <p:ext uri="{BB962C8B-B14F-4D97-AF65-F5344CB8AC3E}">
        <p14:creationId xmlns:p14="http://schemas.microsoft.com/office/powerpoint/2010/main" val="326705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F:\JPG_Macrozona_norte\15_Acuifer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111" y="15949"/>
            <a:ext cx="48388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324272"/>
          </a:xfrm>
        </p:spPr>
        <p:txBody>
          <a:bodyPr/>
          <a:lstStyle/>
          <a:p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Aguas subterráneas</a:t>
            </a:r>
            <a:b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Acuíferos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8" r="37230"/>
          <a:stretch/>
        </p:blipFill>
        <p:spPr bwMode="auto">
          <a:xfrm>
            <a:off x="179512" y="2708920"/>
            <a:ext cx="410193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60D16C-8016-45FF-8C23-012EE7EC268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179512" y="1196752"/>
            <a:ext cx="4054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eaLnBrk="0" fontAlgn="base" hangingPunct="0">
              <a:spcAft>
                <a:spcPct val="0"/>
              </a:spcAft>
            </a:pPr>
            <a:r>
              <a:rPr lang="es-CL" sz="1400" dirty="0" smtClean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25 acuíferos en la </a:t>
            </a:r>
            <a:r>
              <a:rPr lang="es-CL" sz="1400" dirty="0" err="1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s-CL" sz="1400" dirty="0" err="1" smtClean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acrozona</a:t>
            </a:r>
            <a:r>
              <a:rPr lang="es-CL" sz="1400" dirty="0" smtClean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norte compuestos por 123 sectores hidrogeológicos:</a:t>
            </a:r>
            <a:endParaRPr lang="es-C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2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108" y="-3"/>
            <a:ext cx="4838892" cy="685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282499" y="152400"/>
            <a:ext cx="4001469" cy="1143000"/>
          </a:xfrm>
        </p:spPr>
        <p:txBody>
          <a:bodyPr/>
          <a:lstStyle/>
          <a:p>
            <a:r>
              <a:rPr lang="es-CL" b="1" dirty="0" smtClean="0">
                <a:latin typeface="Verdana" pitchFamily="34" charset="0"/>
                <a:ea typeface="ヒラギノ角ゴ Pro W3"/>
                <a:cs typeface="Verdana" pitchFamily="34" charset="0"/>
              </a:rPr>
              <a:t>Aguas Subterráneas</a:t>
            </a:r>
            <a:r>
              <a:rPr lang="es-CL" dirty="0">
                <a:latin typeface="Verdana" pitchFamily="34" charset="0"/>
                <a:ea typeface="ヒラギノ角ゴ Pro W3"/>
                <a:cs typeface="Verdana" pitchFamily="34" charset="0"/>
              </a:rPr>
              <a:t/>
            </a:r>
            <a:br>
              <a:rPr lang="es-CL" dirty="0">
                <a:latin typeface="Verdana" pitchFamily="34" charset="0"/>
                <a:ea typeface="ヒラギノ角ゴ Pro W3"/>
                <a:cs typeface="Verdana" pitchFamily="34" charset="0"/>
              </a:rPr>
            </a:br>
            <a:r>
              <a:rPr lang="es-CL" dirty="0" smtClean="0">
                <a:latin typeface="Verdana" pitchFamily="34" charset="0"/>
                <a:ea typeface="ヒラギノ角ゴ Pro W3"/>
                <a:cs typeface="Verdana" pitchFamily="34" charset="0"/>
              </a:rPr>
              <a:t>47 Áreas de Restricción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60D16C-8016-45FF-8C23-012EE7EC268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3" y="5220326"/>
            <a:ext cx="4298168" cy="123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 bwMode="auto">
          <a:xfrm>
            <a:off x="413252" y="4585692"/>
            <a:ext cx="400146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dirty="0" smtClean="0">
                <a:latin typeface="Verdana" pitchFamily="34" charset="0"/>
                <a:ea typeface="ヒラギノ角ゴ Pro W3"/>
                <a:cs typeface="Verdana" pitchFamily="34" charset="0"/>
              </a:rPr>
              <a:t>Zonas de prohibición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806338" y="2132856"/>
            <a:ext cx="2757550" cy="2109994"/>
            <a:chOff x="786809" y="1052736"/>
            <a:chExt cx="2253494" cy="1743075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1"/>
            <a:stretch/>
          </p:blipFill>
          <p:spPr bwMode="auto">
            <a:xfrm>
              <a:off x="786809" y="1052736"/>
              <a:ext cx="2253494" cy="174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2 Rectángulo"/>
            <p:cNvSpPr/>
            <p:nvPr/>
          </p:nvSpPr>
          <p:spPr>
            <a:xfrm>
              <a:off x="2771800" y="1052736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6" name="5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Gobierno de Chile | </a:t>
            </a:r>
            <a:r>
              <a:rPr lang="es-ES" b="1" smtClean="0"/>
              <a:t>Dirección General de Aguas</a:t>
            </a:r>
            <a:endParaRPr lang="en-US" b="1" dirty="0"/>
          </a:p>
        </p:txBody>
      </p:sp>
      <p:sp>
        <p:nvSpPr>
          <p:cNvPr id="12" name="11 Rectángulo"/>
          <p:cNvSpPr/>
          <p:nvPr/>
        </p:nvSpPr>
        <p:spPr>
          <a:xfrm>
            <a:off x="119713" y="1268760"/>
            <a:ext cx="4054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eaLnBrk="0" fontAlgn="base" hangingPunct="0">
              <a:spcAft>
                <a:spcPct val="0"/>
              </a:spcAft>
            </a:pPr>
            <a:r>
              <a:rPr lang="es-CL" sz="1400" dirty="0" smtClean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38</a:t>
            </a:r>
            <a:r>
              <a:rPr lang="es-CL" sz="1400" dirty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% del número de sectores hidrogeológicos, tiene declaración de </a:t>
            </a:r>
            <a:r>
              <a:rPr lang="es-CL" sz="1400" dirty="0" smtClean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Restricción</a:t>
            </a:r>
            <a:endParaRPr lang="es-C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36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1820</Words>
  <Application>Microsoft Office PowerPoint</Application>
  <PresentationFormat>Presentación en pantalla (4:3)</PresentationFormat>
  <Paragraphs>337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Office Theme</vt:lpstr>
      <vt:lpstr>1_Office Theme</vt:lpstr>
      <vt:lpstr>2_Office Theme</vt:lpstr>
      <vt:lpstr>3_Office Theme</vt:lpstr>
      <vt:lpstr>Características y desafíos de  los recursos hídricos  Macrozona Norte</vt:lpstr>
      <vt:lpstr>Macrozona Norte</vt:lpstr>
      <vt:lpstr>Macrozona Norte</vt:lpstr>
      <vt:lpstr>Macrozona Norte</vt:lpstr>
      <vt:lpstr>Estaciones de monitoreo</vt:lpstr>
      <vt:lpstr>Salares</vt:lpstr>
      <vt:lpstr>Salares</vt:lpstr>
      <vt:lpstr>Aguas subterráneas Acuíferos</vt:lpstr>
      <vt:lpstr>Aguas Subterráneas 47 Áreas de Restricción</vt:lpstr>
      <vt:lpstr>Ante las recomendaciones de la OCDE para Chile (Evaluación de Desempeño Ambiental 2016), ¿Qué estamos haciendo?</vt:lpstr>
      <vt:lpstr>Recomendación OCDE Gestión de Aguas (Evaluación del desempeño ambiental - 2016)</vt:lpstr>
      <vt:lpstr>Necesidad de incorporar un enfoque de riesgos en la gestión del agua?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Otras Recomendaciones:  Conservación y uso Sostenible de la diversidad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Características y desafíos de los recursos hídricos de la Macrozona Norte</dc:title>
  <dc:creator>Maria José Squadritto Toro-Moreno (DGA)</dc:creator>
  <cp:lastModifiedBy>Guillermo González Bilbao</cp:lastModifiedBy>
  <cp:revision>122</cp:revision>
  <cp:lastPrinted>2017-03-22T14:41:15Z</cp:lastPrinted>
  <dcterms:created xsi:type="dcterms:W3CDTF">2017-03-21T23:50:05Z</dcterms:created>
  <dcterms:modified xsi:type="dcterms:W3CDTF">2017-03-23T18:05:02Z</dcterms:modified>
</cp:coreProperties>
</file>