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593" r:id="rId3"/>
    <p:sldId id="598" r:id="rId4"/>
    <p:sldId id="597" r:id="rId5"/>
    <p:sldId id="601" r:id="rId6"/>
    <p:sldId id="606" r:id="rId7"/>
    <p:sldId id="607" r:id="rId8"/>
    <p:sldId id="608" r:id="rId9"/>
    <p:sldId id="602" r:id="rId10"/>
    <p:sldId id="604" r:id="rId11"/>
    <p:sldId id="603" r:id="rId12"/>
    <p:sldId id="605" r:id="rId13"/>
    <p:sldId id="589" r:id="rId14"/>
  </p:sldIdLst>
  <p:sldSz cx="9144000" cy="6858000" type="screen4x3"/>
  <p:notesSz cx="7315200" cy="96012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05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82"/>
    <a:srgbClr val="008782"/>
    <a:srgbClr val="3E724A"/>
    <a:srgbClr val="35613F"/>
    <a:srgbClr val="2F57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25E5076-3810-47DD-B79F-674D7AD40C01}" styleName="Estilo oscuro 1 - Énfasi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71" autoAdjust="0"/>
  </p:normalViewPr>
  <p:slideViewPr>
    <p:cSldViewPr>
      <p:cViewPr varScale="1">
        <p:scale>
          <a:sx n="74" d="100"/>
          <a:sy n="74" d="100"/>
        </p:scale>
        <p:origin x="-1170" y="-90"/>
      </p:cViewPr>
      <p:guideLst>
        <p:guide orient="horz" pos="220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74" y="-96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24867B-7AB0-4EC4-A289-97C91AF79E4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81F5813-D501-4A5A-8200-3800B940CE01}">
      <dgm:prSet phldrT="[Texto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L" sz="1400" dirty="0"/>
            <a:t>Ciudades y Centros Poblados / Infraestructura y Espacios Públicos</a:t>
          </a:r>
          <a:endParaRPr lang="es-ES" sz="1400" dirty="0"/>
        </a:p>
      </dgm:t>
    </dgm:pt>
    <dgm:pt modelId="{F17FE45F-33E3-4D63-BECA-D0C25D22E908}" type="parTrans" cxnId="{306F0DE2-11DD-4DC5-8013-74BB472A215E}">
      <dgm:prSet/>
      <dgm:spPr/>
      <dgm:t>
        <a:bodyPr/>
        <a:lstStyle/>
        <a:p>
          <a:endParaRPr lang="es-ES" sz="4800"/>
        </a:p>
      </dgm:t>
    </dgm:pt>
    <dgm:pt modelId="{16065539-EE2C-48AD-A36C-41AEF9B749A9}" type="sibTrans" cxnId="{306F0DE2-11DD-4DC5-8013-74BB472A215E}">
      <dgm:prSet/>
      <dgm:spPr/>
      <dgm:t>
        <a:bodyPr/>
        <a:lstStyle/>
        <a:p>
          <a:endParaRPr lang="es-ES" sz="4800"/>
        </a:p>
      </dgm:t>
    </dgm:pt>
    <dgm:pt modelId="{F1A181CC-12F9-4230-AB24-0006F364C379}">
      <dgm:prSet phldrT="[Texto]" custT="1"/>
      <dgm:spPr/>
      <dgm:t>
        <a:bodyPr/>
        <a:lstStyle/>
        <a:p>
          <a:r>
            <a:rPr lang="es-CL" sz="1200" dirty="0" err="1"/>
            <a:t>Macrozona</a:t>
          </a:r>
          <a:r>
            <a:rPr lang="es-CL" sz="1200" dirty="0"/>
            <a:t> Norte, multicultural, patrimonial, con identidad territorial y de recursos geográficos, climáticos y turísticos, que se proyecta como un territorio amable, integrado, equitativo y sustentable para habitar, visitar y conocer, donde se posiciona la calidad de vida como foco de su desarrollo en el ámbito rural y urbano, considerando accesibilidad e inclusión para todos y respeto por el entorno y la identidad local</a:t>
          </a:r>
          <a:endParaRPr lang="es-ES" sz="1200" dirty="0"/>
        </a:p>
      </dgm:t>
    </dgm:pt>
    <dgm:pt modelId="{3FD8FE50-3DC3-407E-AB16-250C6952DE49}" type="parTrans" cxnId="{D307A2C8-24E4-46F4-944D-AAE0A81EF9FF}">
      <dgm:prSet/>
      <dgm:spPr/>
      <dgm:t>
        <a:bodyPr/>
        <a:lstStyle/>
        <a:p>
          <a:endParaRPr lang="es-ES" sz="4800"/>
        </a:p>
      </dgm:t>
    </dgm:pt>
    <dgm:pt modelId="{B4D8689C-297B-4F5E-BCBE-5D5E3C1DD09F}" type="sibTrans" cxnId="{D307A2C8-24E4-46F4-944D-AAE0A81EF9FF}">
      <dgm:prSet/>
      <dgm:spPr/>
      <dgm:t>
        <a:bodyPr/>
        <a:lstStyle/>
        <a:p>
          <a:endParaRPr lang="es-ES" sz="4800"/>
        </a:p>
      </dgm:t>
    </dgm:pt>
    <dgm:pt modelId="{FCC7E6D1-36A3-4E2D-A711-DE53908DB309}" type="pres">
      <dgm:prSet presAssocID="{3F24867B-7AB0-4EC4-A289-97C91AF79E4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403999D6-8641-4E71-97ED-9A310FB084E7}" type="pres">
      <dgm:prSet presAssocID="{181F5813-D501-4A5A-8200-3800B940CE01}" presName="parentLin" presStyleCnt="0"/>
      <dgm:spPr/>
    </dgm:pt>
    <dgm:pt modelId="{B1BE36FA-687D-4DFE-91EE-AFB8130870B7}" type="pres">
      <dgm:prSet presAssocID="{181F5813-D501-4A5A-8200-3800B940CE01}" presName="parentLeftMargin" presStyleLbl="node1" presStyleIdx="0" presStyleCnt="1"/>
      <dgm:spPr/>
      <dgm:t>
        <a:bodyPr/>
        <a:lstStyle/>
        <a:p>
          <a:endParaRPr lang="es-CL"/>
        </a:p>
      </dgm:t>
    </dgm:pt>
    <dgm:pt modelId="{4B4E7D8B-F93A-490E-9133-654AC7862720}" type="pres">
      <dgm:prSet presAssocID="{181F5813-D501-4A5A-8200-3800B940CE01}" presName="parentText" presStyleLbl="node1" presStyleIdx="0" presStyleCnt="1" custScaleX="117382" custScaleY="31304" custLinFactNeighborX="40131" custLinFactNeighborY="-34604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2C46F2E-1739-443C-865A-B9BA95137EBF}" type="pres">
      <dgm:prSet presAssocID="{181F5813-D501-4A5A-8200-3800B940CE01}" presName="negativeSpace" presStyleCnt="0"/>
      <dgm:spPr/>
    </dgm:pt>
    <dgm:pt modelId="{7F08232D-086B-4A94-A131-6C864D2966B4}" type="pres">
      <dgm:prSet presAssocID="{181F5813-D501-4A5A-8200-3800B940CE01}" presName="childText" presStyleLbl="conFgAcc1" presStyleIdx="0" presStyleCnt="1" custScaleY="75844" custLinFactNeighborY="-23581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B99ED141-5C50-D84D-91D8-0BF9D21ABB65}" type="presOf" srcId="{3F24867B-7AB0-4EC4-A289-97C91AF79E4C}" destId="{FCC7E6D1-36A3-4E2D-A711-DE53908DB309}" srcOrd="0" destOrd="0" presId="urn:microsoft.com/office/officeart/2005/8/layout/list1"/>
    <dgm:cxn modelId="{86802294-7843-CC40-94A8-F5AEEBFCBE1D}" type="presOf" srcId="{181F5813-D501-4A5A-8200-3800B940CE01}" destId="{B1BE36FA-687D-4DFE-91EE-AFB8130870B7}" srcOrd="0" destOrd="0" presId="urn:microsoft.com/office/officeart/2005/8/layout/list1"/>
    <dgm:cxn modelId="{6140F21C-1F2F-D640-B7EA-043E4191DB6C}" type="presOf" srcId="{181F5813-D501-4A5A-8200-3800B940CE01}" destId="{4B4E7D8B-F93A-490E-9133-654AC7862720}" srcOrd="1" destOrd="0" presId="urn:microsoft.com/office/officeart/2005/8/layout/list1"/>
    <dgm:cxn modelId="{B70815A9-773B-9445-9CD2-AD1464EF8911}" type="presOf" srcId="{F1A181CC-12F9-4230-AB24-0006F364C379}" destId="{7F08232D-086B-4A94-A131-6C864D2966B4}" srcOrd="0" destOrd="0" presId="urn:microsoft.com/office/officeart/2005/8/layout/list1"/>
    <dgm:cxn modelId="{306F0DE2-11DD-4DC5-8013-74BB472A215E}" srcId="{3F24867B-7AB0-4EC4-A289-97C91AF79E4C}" destId="{181F5813-D501-4A5A-8200-3800B940CE01}" srcOrd="0" destOrd="0" parTransId="{F17FE45F-33E3-4D63-BECA-D0C25D22E908}" sibTransId="{16065539-EE2C-48AD-A36C-41AEF9B749A9}"/>
    <dgm:cxn modelId="{D307A2C8-24E4-46F4-944D-AAE0A81EF9FF}" srcId="{181F5813-D501-4A5A-8200-3800B940CE01}" destId="{F1A181CC-12F9-4230-AB24-0006F364C379}" srcOrd="0" destOrd="0" parTransId="{3FD8FE50-3DC3-407E-AB16-250C6952DE49}" sibTransId="{B4D8689C-297B-4F5E-BCBE-5D5E3C1DD09F}"/>
    <dgm:cxn modelId="{10997FF4-3B6E-1C4D-8BC7-50BA6EA5A44D}" type="presParOf" srcId="{FCC7E6D1-36A3-4E2D-A711-DE53908DB309}" destId="{403999D6-8641-4E71-97ED-9A310FB084E7}" srcOrd="0" destOrd="0" presId="urn:microsoft.com/office/officeart/2005/8/layout/list1"/>
    <dgm:cxn modelId="{982C1F5C-5A55-E340-B4B8-87FF3970A7DD}" type="presParOf" srcId="{403999D6-8641-4E71-97ED-9A310FB084E7}" destId="{B1BE36FA-687D-4DFE-91EE-AFB8130870B7}" srcOrd="0" destOrd="0" presId="urn:microsoft.com/office/officeart/2005/8/layout/list1"/>
    <dgm:cxn modelId="{FCC70C8F-9E5B-4349-91AC-163F834AB8A5}" type="presParOf" srcId="{403999D6-8641-4E71-97ED-9A310FB084E7}" destId="{4B4E7D8B-F93A-490E-9133-654AC7862720}" srcOrd="1" destOrd="0" presId="urn:microsoft.com/office/officeart/2005/8/layout/list1"/>
    <dgm:cxn modelId="{2693F94B-47BA-7A44-B4F8-37810DFB39EC}" type="presParOf" srcId="{FCC7E6D1-36A3-4E2D-A711-DE53908DB309}" destId="{02C46F2E-1739-443C-865A-B9BA95137EBF}" srcOrd="1" destOrd="0" presId="urn:microsoft.com/office/officeart/2005/8/layout/list1"/>
    <dgm:cxn modelId="{9C2CEED0-8BB0-CB4F-B498-1D261906D6D8}" type="presParOf" srcId="{FCC7E6D1-36A3-4E2D-A711-DE53908DB309}" destId="{7F08232D-086B-4A94-A131-6C864D2966B4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F24867B-7AB0-4EC4-A289-97C91AF79E4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81F5813-D501-4A5A-8200-3800B940CE01}">
      <dgm:prSet phldrT="[Texto]"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s-CL" sz="1400" dirty="0"/>
            <a:t>Equidad Territorial / Movilidad y Conectividad</a:t>
          </a:r>
          <a:endParaRPr lang="es-ES" sz="1400" dirty="0"/>
        </a:p>
      </dgm:t>
    </dgm:pt>
    <dgm:pt modelId="{F17FE45F-33E3-4D63-BECA-D0C25D22E908}" type="parTrans" cxnId="{306F0DE2-11DD-4DC5-8013-74BB472A215E}">
      <dgm:prSet/>
      <dgm:spPr/>
      <dgm:t>
        <a:bodyPr/>
        <a:lstStyle/>
        <a:p>
          <a:endParaRPr lang="es-ES" sz="4800"/>
        </a:p>
      </dgm:t>
    </dgm:pt>
    <dgm:pt modelId="{16065539-EE2C-48AD-A36C-41AEF9B749A9}" type="sibTrans" cxnId="{306F0DE2-11DD-4DC5-8013-74BB472A215E}">
      <dgm:prSet/>
      <dgm:spPr/>
      <dgm:t>
        <a:bodyPr/>
        <a:lstStyle/>
        <a:p>
          <a:endParaRPr lang="es-ES" sz="4800"/>
        </a:p>
      </dgm:t>
    </dgm:pt>
    <dgm:pt modelId="{F1A181CC-12F9-4230-AB24-0006F364C379}">
      <dgm:prSet phldrT="[Texto]" custT="1"/>
      <dgm:spPr/>
      <dgm:t>
        <a:bodyPr/>
        <a:lstStyle/>
        <a:p>
          <a:r>
            <a:rPr lang="es-CL" sz="1200" dirty="0"/>
            <a:t>La </a:t>
          </a:r>
          <a:r>
            <a:rPr lang="es-CL" sz="1200" dirty="0" err="1"/>
            <a:t>Macrozona</a:t>
          </a:r>
          <a:r>
            <a:rPr lang="es-CL" sz="1200" dirty="0"/>
            <a:t> Norte, se conecta multimodalmente con los países vecinos y entre sus regiones, que integra las zonas rurales, aisladas, y a los pueblos que las habitan, considerando la cobertura de servicios básicos para el desarrollo, fomentando polos de desarrollo en infraestructura social y de servicio, </a:t>
          </a:r>
          <a:r>
            <a:rPr lang="es-ES" sz="1200" dirty="0"/>
            <a:t>potenciando sus atributos locales.</a:t>
          </a:r>
        </a:p>
      </dgm:t>
    </dgm:pt>
    <dgm:pt modelId="{3FD8FE50-3DC3-407E-AB16-250C6952DE49}" type="parTrans" cxnId="{D307A2C8-24E4-46F4-944D-AAE0A81EF9FF}">
      <dgm:prSet/>
      <dgm:spPr/>
      <dgm:t>
        <a:bodyPr/>
        <a:lstStyle/>
        <a:p>
          <a:endParaRPr lang="es-ES" sz="4800"/>
        </a:p>
      </dgm:t>
    </dgm:pt>
    <dgm:pt modelId="{B4D8689C-297B-4F5E-BCBE-5D5E3C1DD09F}" type="sibTrans" cxnId="{D307A2C8-24E4-46F4-944D-AAE0A81EF9FF}">
      <dgm:prSet/>
      <dgm:spPr/>
      <dgm:t>
        <a:bodyPr/>
        <a:lstStyle/>
        <a:p>
          <a:endParaRPr lang="es-ES" sz="4800"/>
        </a:p>
      </dgm:t>
    </dgm:pt>
    <dgm:pt modelId="{FCC7E6D1-36A3-4E2D-A711-DE53908DB309}" type="pres">
      <dgm:prSet presAssocID="{3F24867B-7AB0-4EC4-A289-97C91AF79E4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403999D6-8641-4E71-97ED-9A310FB084E7}" type="pres">
      <dgm:prSet presAssocID="{181F5813-D501-4A5A-8200-3800B940CE01}" presName="parentLin" presStyleCnt="0"/>
      <dgm:spPr/>
    </dgm:pt>
    <dgm:pt modelId="{B1BE36FA-687D-4DFE-91EE-AFB8130870B7}" type="pres">
      <dgm:prSet presAssocID="{181F5813-D501-4A5A-8200-3800B940CE01}" presName="parentLeftMargin" presStyleLbl="node1" presStyleIdx="0" presStyleCnt="1"/>
      <dgm:spPr/>
      <dgm:t>
        <a:bodyPr/>
        <a:lstStyle/>
        <a:p>
          <a:endParaRPr lang="es-CL"/>
        </a:p>
      </dgm:t>
    </dgm:pt>
    <dgm:pt modelId="{4B4E7D8B-F93A-490E-9133-654AC7862720}" type="pres">
      <dgm:prSet presAssocID="{181F5813-D501-4A5A-8200-3800B940CE01}" presName="parentText" presStyleLbl="node1" presStyleIdx="0" presStyleCnt="1" custScaleY="278798" custLinFactNeighborX="-68943" custLinFactNeighborY="-23493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2C46F2E-1739-443C-865A-B9BA95137EBF}" type="pres">
      <dgm:prSet presAssocID="{181F5813-D501-4A5A-8200-3800B940CE01}" presName="negativeSpace" presStyleCnt="0"/>
      <dgm:spPr/>
    </dgm:pt>
    <dgm:pt modelId="{7F08232D-086B-4A94-A131-6C864D2966B4}" type="pres">
      <dgm:prSet presAssocID="{181F5813-D501-4A5A-8200-3800B940CE01}" presName="childText" presStyleLbl="conFgAcc1" presStyleIdx="0" presStyleCnt="1" custScaleY="159008" custLinFactNeighborX="-62387" custLinFactNeighborY="-51831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DFB7031D-2122-3B41-9D0E-A49C887D396B}" type="presOf" srcId="{181F5813-D501-4A5A-8200-3800B940CE01}" destId="{4B4E7D8B-F93A-490E-9133-654AC7862720}" srcOrd="1" destOrd="0" presId="urn:microsoft.com/office/officeart/2005/8/layout/list1"/>
    <dgm:cxn modelId="{F5F40D3E-2EEC-BC4C-BEB8-735134C16EE5}" type="presOf" srcId="{F1A181CC-12F9-4230-AB24-0006F364C379}" destId="{7F08232D-086B-4A94-A131-6C864D2966B4}" srcOrd="0" destOrd="0" presId="urn:microsoft.com/office/officeart/2005/8/layout/list1"/>
    <dgm:cxn modelId="{BCFB611B-5176-EA4F-A8B2-F85D96A4FA7F}" type="presOf" srcId="{181F5813-D501-4A5A-8200-3800B940CE01}" destId="{B1BE36FA-687D-4DFE-91EE-AFB8130870B7}" srcOrd="0" destOrd="0" presId="urn:microsoft.com/office/officeart/2005/8/layout/list1"/>
    <dgm:cxn modelId="{306F0DE2-11DD-4DC5-8013-74BB472A215E}" srcId="{3F24867B-7AB0-4EC4-A289-97C91AF79E4C}" destId="{181F5813-D501-4A5A-8200-3800B940CE01}" srcOrd="0" destOrd="0" parTransId="{F17FE45F-33E3-4D63-BECA-D0C25D22E908}" sibTransId="{16065539-EE2C-48AD-A36C-41AEF9B749A9}"/>
    <dgm:cxn modelId="{D307A2C8-24E4-46F4-944D-AAE0A81EF9FF}" srcId="{181F5813-D501-4A5A-8200-3800B940CE01}" destId="{F1A181CC-12F9-4230-AB24-0006F364C379}" srcOrd="0" destOrd="0" parTransId="{3FD8FE50-3DC3-407E-AB16-250C6952DE49}" sibTransId="{B4D8689C-297B-4F5E-BCBE-5D5E3C1DD09F}"/>
    <dgm:cxn modelId="{03E829C2-A77A-4A46-BA6E-DEAFB5F8D834}" type="presOf" srcId="{3F24867B-7AB0-4EC4-A289-97C91AF79E4C}" destId="{FCC7E6D1-36A3-4E2D-A711-DE53908DB309}" srcOrd="0" destOrd="0" presId="urn:microsoft.com/office/officeart/2005/8/layout/list1"/>
    <dgm:cxn modelId="{E9D6A782-7550-A145-9D40-1E827B2A7CC3}" type="presParOf" srcId="{FCC7E6D1-36A3-4E2D-A711-DE53908DB309}" destId="{403999D6-8641-4E71-97ED-9A310FB084E7}" srcOrd="0" destOrd="0" presId="urn:microsoft.com/office/officeart/2005/8/layout/list1"/>
    <dgm:cxn modelId="{3CC7CCCA-C519-F24E-8F82-CD6C9AEB9B9E}" type="presParOf" srcId="{403999D6-8641-4E71-97ED-9A310FB084E7}" destId="{B1BE36FA-687D-4DFE-91EE-AFB8130870B7}" srcOrd="0" destOrd="0" presId="urn:microsoft.com/office/officeart/2005/8/layout/list1"/>
    <dgm:cxn modelId="{746CE8DE-0FAB-D148-A55C-2E55C806AE85}" type="presParOf" srcId="{403999D6-8641-4E71-97ED-9A310FB084E7}" destId="{4B4E7D8B-F93A-490E-9133-654AC7862720}" srcOrd="1" destOrd="0" presId="urn:microsoft.com/office/officeart/2005/8/layout/list1"/>
    <dgm:cxn modelId="{510AC277-3D6C-1F41-A7AB-808AA6239032}" type="presParOf" srcId="{FCC7E6D1-36A3-4E2D-A711-DE53908DB309}" destId="{02C46F2E-1739-443C-865A-B9BA95137EBF}" srcOrd="1" destOrd="0" presId="urn:microsoft.com/office/officeart/2005/8/layout/list1"/>
    <dgm:cxn modelId="{0B9E40B3-6E26-8042-8756-EA84858E4DA5}" type="presParOf" srcId="{FCC7E6D1-36A3-4E2D-A711-DE53908DB309}" destId="{7F08232D-086B-4A94-A131-6C864D2966B4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24867B-7AB0-4EC4-A289-97C91AF79E4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81F5813-D501-4A5A-8200-3800B940CE01}">
      <dgm:prSet phldrT="[Texto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ES" sz="1400" dirty="0"/>
            <a:t>Prospectiva Macro / Prospectiva Económica Productiva / Financiamiento de la Infraestructura</a:t>
          </a:r>
        </a:p>
      </dgm:t>
    </dgm:pt>
    <dgm:pt modelId="{F17FE45F-33E3-4D63-BECA-D0C25D22E908}" type="parTrans" cxnId="{306F0DE2-11DD-4DC5-8013-74BB472A215E}">
      <dgm:prSet/>
      <dgm:spPr/>
      <dgm:t>
        <a:bodyPr/>
        <a:lstStyle/>
        <a:p>
          <a:endParaRPr lang="es-ES" sz="2000"/>
        </a:p>
      </dgm:t>
    </dgm:pt>
    <dgm:pt modelId="{16065539-EE2C-48AD-A36C-41AEF9B749A9}" type="sibTrans" cxnId="{306F0DE2-11DD-4DC5-8013-74BB472A215E}">
      <dgm:prSet/>
      <dgm:spPr/>
      <dgm:t>
        <a:bodyPr/>
        <a:lstStyle/>
        <a:p>
          <a:endParaRPr lang="es-ES" sz="2000"/>
        </a:p>
      </dgm:t>
    </dgm:pt>
    <dgm:pt modelId="{F1A181CC-12F9-4230-AB24-0006F364C379}">
      <dgm:prSet phldrT="[Texto]" custT="1"/>
      <dgm:spPr/>
      <dgm:t>
        <a:bodyPr/>
        <a:lstStyle/>
        <a:p>
          <a:r>
            <a:rPr lang="es-CL" sz="1200" dirty="0" err="1"/>
            <a:t>Macrozona</a:t>
          </a:r>
          <a:r>
            <a:rPr lang="es-CL" sz="1200" dirty="0"/>
            <a:t> Norte, plataforma de servicios y logística, integrada con América y el Asia Pacífico, intercultural, con una matriz productiva diversificada a partir de la minería, con énfasis en agricultura, logística para el comercio exterior, pesca y turismo, junto a una industria energética sustentable</a:t>
          </a:r>
          <a:r>
            <a:rPr lang="es-CL" sz="1200" b="0" dirty="0"/>
            <a:t>.</a:t>
          </a:r>
          <a:endParaRPr lang="es-ES" sz="1200" b="0" dirty="0"/>
        </a:p>
      </dgm:t>
    </dgm:pt>
    <dgm:pt modelId="{3FD8FE50-3DC3-407E-AB16-250C6952DE49}" type="parTrans" cxnId="{D307A2C8-24E4-46F4-944D-AAE0A81EF9FF}">
      <dgm:prSet/>
      <dgm:spPr/>
      <dgm:t>
        <a:bodyPr/>
        <a:lstStyle/>
        <a:p>
          <a:endParaRPr lang="es-ES" sz="2000"/>
        </a:p>
      </dgm:t>
    </dgm:pt>
    <dgm:pt modelId="{B4D8689C-297B-4F5E-BCBE-5D5E3C1DD09F}" type="sibTrans" cxnId="{D307A2C8-24E4-46F4-944D-AAE0A81EF9FF}">
      <dgm:prSet/>
      <dgm:spPr/>
      <dgm:t>
        <a:bodyPr/>
        <a:lstStyle/>
        <a:p>
          <a:endParaRPr lang="es-ES" sz="2000"/>
        </a:p>
      </dgm:t>
    </dgm:pt>
    <dgm:pt modelId="{FCC7E6D1-36A3-4E2D-A711-DE53908DB309}" type="pres">
      <dgm:prSet presAssocID="{3F24867B-7AB0-4EC4-A289-97C91AF79E4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403999D6-8641-4E71-97ED-9A310FB084E7}" type="pres">
      <dgm:prSet presAssocID="{181F5813-D501-4A5A-8200-3800B940CE01}" presName="parentLin" presStyleCnt="0"/>
      <dgm:spPr/>
    </dgm:pt>
    <dgm:pt modelId="{B1BE36FA-687D-4DFE-91EE-AFB8130870B7}" type="pres">
      <dgm:prSet presAssocID="{181F5813-D501-4A5A-8200-3800B940CE01}" presName="parentLeftMargin" presStyleLbl="node1" presStyleIdx="0" presStyleCnt="1"/>
      <dgm:spPr/>
      <dgm:t>
        <a:bodyPr/>
        <a:lstStyle/>
        <a:p>
          <a:endParaRPr lang="es-CL"/>
        </a:p>
      </dgm:t>
    </dgm:pt>
    <dgm:pt modelId="{4B4E7D8B-F93A-490E-9133-654AC7862720}" type="pres">
      <dgm:prSet presAssocID="{181F5813-D501-4A5A-8200-3800B940CE01}" presName="parentText" presStyleLbl="node1" presStyleIdx="0" presStyleCnt="1" custScaleX="136601" custScaleY="100449" custLinFactX="-682" custLinFactY="-17883" custLinFactNeighborX="-10000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2C46F2E-1739-443C-865A-B9BA95137EBF}" type="pres">
      <dgm:prSet presAssocID="{181F5813-D501-4A5A-8200-3800B940CE01}" presName="negativeSpace" presStyleCnt="0"/>
      <dgm:spPr/>
    </dgm:pt>
    <dgm:pt modelId="{7F08232D-086B-4A94-A131-6C864D2966B4}" type="pres">
      <dgm:prSet presAssocID="{181F5813-D501-4A5A-8200-3800B940CE01}" presName="childText" presStyleLbl="conFgAcc1" presStyleIdx="0" presStyleCnt="1" custScaleY="115687" custLinFactNeighborX="-596" custLinFactNeighborY="12479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306F0DE2-11DD-4DC5-8013-74BB472A215E}" srcId="{3F24867B-7AB0-4EC4-A289-97C91AF79E4C}" destId="{181F5813-D501-4A5A-8200-3800B940CE01}" srcOrd="0" destOrd="0" parTransId="{F17FE45F-33E3-4D63-BECA-D0C25D22E908}" sibTransId="{16065539-EE2C-48AD-A36C-41AEF9B749A9}"/>
    <dgm:cxn modelId="{6950DB34-7BE2-A845-A258-70BC8F6D1145}" type="presOf" srcId="{3F24867B-7AB0-4EC4-A289-97C91AF79E4C}" destId="{FCC7E6D1-36A3-4E2D-A711-DE53908DB309}" srcOrd="0" destOrd="0" presId="urn:microsoft.com/office/officeart/2005/8/layout/list1"/>
    <dgm:cxn modelId="{D5A6A92D-4D8A-4740-932B-A0920C16D508}" type="presOf" srcId="{181F5813-D501-4A5A-8200-3800B940CE01}" destId="{4B4E7D8B-F93A-490E-9133-654AC7862720}" srcOrd="1" destOrd="0" presId="urn:microsoft.com/office/officeart/2005/8/layout/list1"/>
    <dgm:cxn modelId="{D307A2C8-24E4-46F4-944D-AAE0A81EF9FF}" srcId="{181F5813-D501-4A5A-8200-3800B940CE01}" destId="{F1A181CC-12F9-4230-AB24-0006F364C379}" srcOrd="0" destOrd="0" parTransId="{3FD8FE50-3DC3-407E-AB16-250C6952DE49}" sibTransId="{B4D8689C-297B-4F5E-BCBE-5D5E3C1DD09F}"/>
    <dgm:cxn modelId="{36E3A4AF-5ED7-BE4C-99EA-94F3D7F3E3EA}" type="presOf" srcId="{181F5813-D501-4A5A-8200-3800B940CE01}" destId="{B1BE36FA-687D-4DFE-91EE-AFB8130870B7}" srcOrd="0" destOrd="0" presId="urn:microsoft.com/office/officeart/2005/8/layout/list1"/>
    <dgm:cxn modelId="{E86D4704-C1E0-3D4C-85DD-EF184E691E08}" type="presOf" srcId="{F1A181CC-12F9-4230-AB24-0006F364C379}" destId="{7F08232D-086B-4A94-A131-6C864D2966B4}" srcOrd="0" destOrd="0" presId="urn:microsoft.com/office/officeart/2005/8/layout/list1"/>
    <dgm:cxn modelId="{F154D6D9-63FE-AD40-9910-632BBF46F011}" type="presParOf" srcId="{FCC7E6D1-36A3-4E2D-A711-DE53908DB309}" destId="{403999D6-8641-4E71-97ED-9A310FB084E7}" srcOrd="0" destOrd="0" presId="urn:microsoft.com/office/officeart/2005/8/layout/list1"/>
    <dgm:cxn modelId="{AA565547-EBCB-9643-ABAD-DA3F22DC6845}" type="presParOf" srcId="{403999D6-8641-4E71-97ED-9A310FB084E7}" destId="{B1BE36FA-687D-4DFE-91EE-AFB8130870B7}" srcOrd="0" destOrd="0" presId="urn:microsoft.com/office/officeart/2005/8/layout/list1"/>
    <dgm:cxn modelId="{2E064413-7430-E249-BEFD-5203A92EDC54}" type="presParOf" srcId="{403999D6-8641-4E71-97ED-9A310FB084E7}" destId="{4B4E7D8B-F93A-490E-9133-654AC7862720}" srcOrd="1" destOrd="0" presId="urn:microsoft.com/office/officeart/2005/8/layout/list1"/>
    <dgm:cxn modelId="{F6555AF4-E6A3-A741-B732-BDA4DD61790B}" type="presParOf" srcId="{FCC7E6D1-36A3-4E2D-A711-DE53908DB309}" destId="{02C46F2E-1739-443C-865A-B9BA95137EBF}" srcOrd="1" destOrd="0" presId="urn:microsoft.com/office/officeart/2005/8/layout/list1"/>
    <dgm:cxn modelId="{39FDCE9F-EB8D-8347-A4A2-7537BC3EBC26}" type="presParOf" srcId="{FCC7E6D1-36A3-4E2D-A711-DE53908DB309}" destId="{7F08232D-086B-4A94-A131-6C864D2966B4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F24867B-7AB0-4EC4-A289-97C91AF79E4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81F5813-D501-4A5A-8200-3800B940CE01}">
      <dgm:prSet phldrT="[Texto]"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>
        <a:solidFill>
          <a:srgbClr val="00B0F0"/>
        </a:solidFill>
      </dgm:spPr>
      <dgm:t>
        <a:bodyPr/>
        <a:lstStyle/>
        <a:p>
          <a:r>
            <a:rPr lang="es-CL" sz="1400" dirty="0"/>
            <a:t>Recursos Hídricos / Medio Ambiente /  Reducción del Riesgo ante Desastres Naturales y Resiliencia</a:t>
          </a:r>
          <a:endParaRPr lang="es-ES" sz="1400" dirty="0"/>
        </a:p>
      </dgm:t>
    </dgm:pt>
    <dgm:pt modelId="{F17FE45F-33E3-4D63-BECA-D0C25D22E908}" type="parTrans" cxnId="{306F0DE2-11DD-4DC5-8013-74BB472A215E}">
      <dgm:prSet/>
      <dgm:spPr/>
      <dgm:t>
        <a:bodyPr/>
        <a:lstStyle/>
        <a:p>
          <a:endParaRPr lang="es-ES" sz="4800"/>
        </a:p>
      </dgm:t>
    </dgm:pt>
    <dgm:pt modelId="{16065539-EE2C-48AD-A36C-41AEF9B749A9}" type="sibTrans" cxnId="{306F0DE2-11DD-4DC5-8013-74BB472A215E}">
      <dgm:prSet/>
      <dgm:spPr/>
      <dgm:t>
        <a:bodyPr/>
        <a:lstStyle/>
        <a:p>
          <a:endParaRPr lang="es-ES" sz="4800"/>
        </a:p>
      </dgm:t>
    </dgm:pt>
    <dgm:pt modelId="{F1A181CC-12F9-4230-AB24-0006F364C379}">
      <dgm:prSet phldrT="[Texto]" custT="1"/>
      <dgm:spPr/>
      <dgm:t>
        <a:bodyPr/>
        <a:lstStyle/>
        <a:p>
          <a:r>
            <a:rPr lang="es-CL" sz="1200" dirty="0"/>
            <a:t>La </a:t>
          </a:r>
          <a:r>
            <a:rPr lang="es-CL" sz="1200" dirty="0" err="1"/>
            <a:t>Macrozona</a:t>
          </a:r>
          <a:r>
            <a:rPr lang="es-CL" sz="1200" dirty="0"/>
            <a:t> Norte amplía las posibilidades de energías auto sustentables, con disponibilidad del recurso hídrico para sus sistemas productivos y áreas rurales a través de una adecuada gestión del recurso bajo un uso eficiente, sostenible y preservando el escaso recurso, con una carretera del agua, además de una población educada frente a desastres, con infraestructura </a:t>
          </a:r>
          <a:r>
            <a:rPr lang="es-CL" sz="1200" dirty="0" err="1"/>
            <a:t>resiliente</a:t>
          </a:r>
          <a:r>
            <a:rPr lang="es-CL" sz="1200" dirty="0"/>
            <a:t> y sustentable.</a:t>
          </a:r>
          <a:endParaRPr lang="es-ES" sz="1200" dirty="0"/>
        </a:p>
      </dgm:t>
    </dgm:pt>
    <dgm:pt modelId="{3FD8FE50-3DC3-407E-AB16-250C6952DE49}" type="parTrans" cxnId="{D307A2C8-24E4-46F4-944D-AAE0A81EF9FF}">
      <dgm:prSet/>
      <dgm:spPr/>
      <dgm:t>
        <a:bodyPr/>
        <a:lstStyle/>
        <a:p>
          <a:endParaRPr lang="es-ES" sz="4800"/>
        </a:p>
      </dgm:t>
    </dgm:pt>
    <dgm:pt modelId="{B4D8689C-297B-4F5E-BCBE-5D5E3C1DD09F}" type="sibTrans" cxnId="{D307A2C8-24E4-46F4-944D-AAE0A81EF9FF}">
      <dgm:prSet/>
      <dgm:spPr/>
      <dgm:t>
        <a:bodyPr/>
        <a:lstStyle/>
        <a:p>
          <a:endParaRPr lang="es-ES" sz="4800"/>
        </a:p>
      </dgm:t>
    </dgm:pt>
    <dgm:pt modelId="{FCC7E6D1-36A3-4E2D-A711-DE53908DB309}" type="pres">
      <dgm:prSet presAssocID="{3F24867B-7AB0-4EC4-A289-97C91AF79E4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403999D6-8641-4E71-97ED-9A310FB084E7}" type="pres">
      <dgm:prSet presAssocID="{181F5813-D501-4A5A-8200-3800B940CE01}" presName="parentLin" presStyleCnt="0"/>
      <dgm:spPr/>
    </dgm:pt>
    <dgm:pt modelId="{B1BE36FA-687D-4DFE-91EE-AFB8130870B7}" type="pres">
      <dgm:prSet presAssocID="{181F5813-D501-4A5A-8200-3800B940CE01}" presName="parentLeftMargin" presStyleLbl="node1" presStyleIdx="0" presStyleCnt="1"/>
      <dgm:spPr/>
      <dgm:t>
        <a:bodyPr/>
        <a:lstStyle/>
        <a:p>
          <a:endParaRPr lang="es-CL"/>
        </a:p>
      </dgm:t>
    </dgm:pt>
    <dgm:pt modelId="{4B4E7D8B-F93A-490E-9133-654AC7862720}" type="pres">
      <dgm:prSet presAssocID="{181F5813-D501-4A5A-8200-3800B940CE01}" presName="parentText" presStyleLbl="node1" presStyleIdx="0" presStyleCnt="1" custScaleX="133959" custScaleY="464922" custLinFactY="-138635" custLinFactNeighborX="-32014" custLinFactNeighborY="-200000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2C46F2E-1739-443C-865A-B9BA95137EBF}" type="pres">
      <dgm:prSet presAssocID="{181F5813-D501-4A5A-8200-3800B940CE01}" presName="negativeSpace" presStyleCnt="0"/>
      <dgm:spPr/>
    </dgm:pt>
    <dgm:pt modelId="{7F08232D-086B-4A94-A131-6C864D2966B4}" type="pres">
      <dgm:prSet presAssocID="{181F5813-D501-4A5A-8200-3800B940CE01}" presName="childText" presStyleLbl="conFgAcc1" presStyleIdx="0" presStyleCnt="1" custScaleY="1568521" custLinFactY="-67231" custLinFactNeighborX="1698" custLinFactNeighborY="-100000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DFB7031D-2122-3B41-9D0E-A49C887D396B}" type="presOf" srcId="{181F5813-D501-4A5A-8200-3800B940CE01}" destId="{4B4E7D8B-F93A-490E-9133-654AC7862720}" srcOrd="1" destOrd="0" presId="urn:microsoft.com/office/officeart/2005/8/layout/list1"/>
    <dgm:cxn modelId="{F5F40D3E-2EEC-BC4C-BEB8-735134C16EE5}" type="presOf" srcId="{F1A181CC-12F9-4230-AB24-0006F364C379}" destId="{7F08232D-086B-4A94-A131-6C864D2966B4}" srcOrd="0" destOrd="0" presId="urn:microsoft.com/office/officeart/2005/8/layout/list1"/>
    <dgm:cxn modelId="{BCFB611B-5176-EA4F-A8B2-F85D96A4FA7F}" type="presOf" srcId="{181F5813-D501-4A5A-8200-3800B940CE01}" destId="{B1BE36FA-687D-4DFE-91EE-AFB8130870B7}" srcOrd="0" destOrd="0" presId="urn:microsoft.com/office/officeart/2005/8/layout/list1"/>
    <dgm:cxn modelId="{306F0DE2-11DD-4DC5-8013-74BB472A215E}" srcId="{3F24867B-7AB0-4EC4-A289-97C91AF79E4C}" destId="{181F5813-D501-4A5A-8200-3800B940CE01}" srcOrd="0" destOrd="0" parTransId="{F17FE45F-33E3-4D63-BECA-D0C25D22E908}" sibTransId="{16065539-EE2C-48AD-A36C-41AEF9B749A9}"/>
    <dgm:cxn modelId="{D307A2C8-24E4-46F4-944D-AAE0A81EF9FF}" srcId="{181F5813-D501-4A5A-8200-3800B940CE01}" destId="{F1A181CC-12F9-4230-AB24-0006F364C379}" srcOrd="0" destOrd="0" parTransId="{3FD8FE50-3DC3-407E-AB16-250C6952DE49}" sibTransId="{B4D8689C-297B-4F5E-BCBE-5D5E3C1DD09F}"/>
    <dgm:cxn modelId="{03E829C2-A77A-4A46-BA6E-DEAFB5F8D834}" type="presOf" srcId="{3F24867B-7AB0-4EC4-A289-97C91AF79E4C}" destId="{FCC7E6D1-36A3-4E2D-A711-DE53908DB309}" srcOrd="0" destOrd="0" presId="urn:microsoft.com/office/officeart/2005/8/layout/list1"/>
    <dgm:cxn modelId="{E9D6A782-7550-A145-9D40-1E827B2A7CC3}" type="presParOf" srcId="{FCC7E6D1-36A3-4E2D-A711-DE53908DB309}" destId="{403999D6-8641-4E71-97ED-9A310FB084E7}" srcOrd="0" destOrd="0" presId="urn:microsoft.com/office/officeart/2005/8/layout/list1"/>
    <dgm:cxn modelId="{3CC7CCCA-C519-F24E-8F82-CD6C9AEB9B9E}" type="presParOf" srcId="{403999D6-8641-4E71-97ED-9A310FB084E7}" destId="{B1BE36FA-687D-4DFE-91EE-AFB8130870B7}" srcOrd="0" destOrd="0" presId="urn:microsoft.com/office/officeart/2005/8/layout/list1"/>
    <dgm:cxn modelId="{746CE8DE-0FAB-D148-A55C-2E55C806AE85}" type="presParOf" srcId="{403999D6-8641-4E71-97ED-9A310FB084E7}" destId="{4B4E7D8B-F93A-490E-9133-654AC7862720}" srcOrd="1" destOrd="0" presId="urn:microsoft.com/office/officeart/2005/8/layout/list1"/>
    <dgm:cxn modelId="{510AC277-3D6C-1F41-A7AB-808AA6239032}" type="presParOf" srcId="{FCC7E6D1-36A3-4E2D-A711-DE53908DB309}" destId="{02C46F2E-1739-443C-865A-B9BA95137EBF}" srcOrd="1" destOrd="0" presId="urn:microsoft.com/office/officeart/2005/8/layout/list1"/>
    <dgm:cxn modelId="{0B9E40B3-6E26-8042-8756-EA84858E4DA5}" type="presParOf" srcId="{FCC7E6D1-36A3-4E2D-A711-DE53908DB309}" destId="{7F08232D-086B-4A94-A131-6C864D2966B4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10076B3-5D81-4FB1-A9E2-A0EE0727290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7D75D17A-AC63-4945-8B01-F37D4B190FD9}">
      <dgm:prSet phldrT="[Texto]" custT="1"/>
      <dgm:spPr>
        <a:solidFill>
          <a:srgbClr val="FFC000"/>
        </a:solidFill>
      </dgm:spPr>
      <dgm:t>
        <a:bodyPr/>
        <a:lstStyle/>
        <a:p>
          <a:r>
            <a:rPr lang="es-ES" sz="1400" b="1" dirty="0"/>
            <a:t>Agricultura de bajo valor agregado, con escasa sinergia con otros sectores productivos</a:t>
          </a:r>
        </a:p>
      </dgm:t>
    </dgm:pt>
    <dgm:pt modelId="{1B06CF01-FDF2-4DF1-AAA5-28CE0B60AA96}" type="parTrans" cxnId="{6A4CF0A8-C81A-4AE9-89A0-3367D95B8F2B}">
      <dgm:prSet/>
      <dgm:spPr/>
      <dgm:t>
        <a:bodyPr/>
        <a:lstStyle/>
        <a:p>
          <a:endParaRPr lang="es-ES" sz="2000"/>
        </a:p>
      </dgm:t>
    </dgm:pt>
    <dgm:pt modelId="{A9A63AA1-47F3-405F-A275-8ABFAF3D06B9}" type="sibTrans" cxnId="{6A4CF0A8-C81A-4AE9-89A0-3367D95B8F2B}">
      <dgm:prSet/>
      <dgm:spPr/>
      <dgm:t>
        <a:bodyPr/>
        <a:lstStyle/>
        <a:p>
          <a:endParaRPr lang="es-ES" sz="2000"/>
        </a:p>
      </dgm:t>
    </dgm:pt>
    <dgm:pt modelId="{A212C214-C50D-45CC-B610-D826BFCD34EA}">
      <dgm:prSet phldrT="[Texto]" custT="1"/>
      <dgm:spPr>
        <a:solidFill>
          <a:srgbClr val="FFC000"/>
        </a:solidFill>
      </dgm:spPr>
      <dgm:t>
        <a:bodyPr/>
        <a:lstStyle/>
        <a:p>
          <a:r>
            <a:rPr lang="es-CL" sz="1400" b="1" dirty="0"/>
            <a:t>Déficit en infraestructura portuaria, logística y de conectividad multimodal para mejorar la competitividad regional en el contexto internacional y su encadenamiento productivo</a:t>
          </a:r>
          <a:endParaRPr lang="es-ES" sz="1400" b="1" dirty="0"/>
        </a:p>
      </dgm:t>
    </dgm:pt>
    <dgm:pt modelId="{4ABE7980-0D74-444B-BC56-FA524863A29B}" type="parTrans" cxnId="{68B2D29F-8B0F-462E-BBC8-CAEFD496E23C}">
      <dgm:prSet/>
      <dgm:spPr/>
      <dgm:t>
        <a:bodyPr/>
        <a:lstStyle/>
        <a:p>
          <a:endParaRPr lang="es-ES"/>
        </a:p>
      </dgm:t>
    </dgm:pt>
    <dgm:pt modelId="{20BA0018-5EEF-4D6D-900D-ED41F0F9C8FC}" type="sibTrans" cxnId="{68B2D29F-8B0F-462E-BBC8-CAEFD496E23C}">
      <dgm:prSet/>
      <dgm:spPr/>
      <dgm:t>
        <a:bodyPr/>
        <a:lstStyle/>
        <a:p>
          <a:endParaRPr lang="es-ES"/>
        </a:p>
      </dgm:t>
    </dgm:pt>
    <dgm:pt modelId="{2EA41F02-6D36-4246-8390-A73DD356C8DA}">
      <dgm:prSet custT="1"/>
      <dgm:spPr>
        <a:solidFill>
          <a:srgbClr val="FFC000"/>
        </a:solidFill>
      </dgm:spPr>
      <dgm:t>
        <a:bodyPr/>
        <a:lstStyle/>
        <a:p>
          <a:r>
            <a:rPr lang="es-CL" sz="1400" b="1" dirty="0"/>
            <a:t>Dotación de Recursos (Clima, Recursos Naturales y Patrimoniales, multiculturalidad) propicios para el desarrollo del Turismo, sin embargo, falta puesta en valor recursos y mejorar oferta.</a:t>
          </a:r>
          <a:endParaRPr lang="es-ES" sz="1400" b="1" dirty="0"/>
        </a:p>
      </dgm:t>
    </dgm:pt>
    <dgm:pt modelId="{E97EAB5A-BC4F-4E61-B7BB-3610C420A561}" type="parTrans" cxnId="{AFF20F2F-9D84-4816-8617-3A080B6558B7}">
      <dgm:prSet/>
      <dgm:spPr/>
      <dgm:t>
        <a:bodyPr/>
        <a:lstStyle/>
        <a:p>
          <a:endParaRPr lang="es-ES"/>
        </a:p>
      </dgm:t>
    </dgm:pt>
    <dgm:pt modelId="{32133C3E-E6FB-4E41-9543-8BE33F70BCD9}" type="sibTrans" cxnId="{AFF20F2F-9D84-4816-8617-3A080B6558B7}">
      <dgm:prSet/>
      <dgm:spPr/>
      <dgm:t>
        <a:bodyPr/>
        <a:lstStyle/>
        <a:p>
          <a:endParaRPr lang="es-ES"/>
        </a:p>
      </dgm:t>
    </dgm:pt>
    <dgm:pt modelId="{3186CC9C-0270-4108-AD00-130E19B40308}">
      <dgm:prSet custT="1"/>
      <dgm:spPr>
        <a:solidFill>
          <a:srgbClr val="FFC000"/>
        </a:solidFill>
      </dgm:spPr>
      <dgm:t>
        <a:bodyPr/>
        <a:lstStyle/>
        <a:p>
          <a:r>
            <a:rPr lang="es-CL" sz="1400" b="1" dirty="0"/>
            <a:t>Carencia de infraestructura logística que permitan aprovechar su ubicación geográfica y vocación productiva regional</a:t>
          </a:r>
          <a:endParaRPr lang="es-ES" sz="1400" b="1" dirty="0"/>
        </a:p>
      </dgm:t>
    </dgm:pt>
    <dgm:pt modelId="{722BD9AC-EF7F-4475-B356-0F756755C048}" type="parTrans" cxnId="{FE627A57-AB4C-4815-A13B-084ECD628ECD}">
      <dgm:prSet/>
      <dgm:spPr/>
      <dgm:t>
        <a:bodyPr/>
        <a:lstStyle/>
        <a:p>
          <a:endParaRPr lang="es-ES"/>
        </a:p>
      </dgm:t>
    </dgm:pt>
    <dgm:pt modelId="{117C0411-CCD8-4385-8C94-099D252DDDCF}" type="sibTrans" cxnId="{FE627A57-AB4C-4815-A13B-084ECD628ECD}">
      <dgm:prSet/>
      <dgm:spPr/>
      <dgm:t>
        <a:bodyPr/>
        <a:lstStyle/>
        <a:p>
          <a:endParaRPr lang="es-ES"/>
        </a:p>
      </dgm:t>
    </dgm:pt>
    <dgm:pt modelId="{556C1DC5-8552-409A-BEC1-8EEA3A2D3664}">
      <dgm:prSet custT="1"/>
      <dgm:spPr>
        <a:solidFill>
          <a:srgbClr val="FFC000"/>
        </a:solidFill>
      </dgm:spPr>
      <dgm:t>
        <a:bodyPr/>
        <a:lstStyle/>
        <a:p>
          <a:r>
            <a:rPr lang="es-CL" sz="1400" b="1" dirty="0"/>
            <a:t>Deficiente manejo de recursos hídricos, problemas con disponibilidad, calidad de aguas y sustentabilidad</a:t>
          </a:r>
          <a:endParaRPr lang="es-ES" sz="1400" b="1" dirty="0"/>
        </a:p>
      </dgm:t>
    </dgm:pt>
    <dgm:pt modelId="{821376E1-B6FA-420E-90A0-F6BC129CF7B3}" type="parTrans" cxnId="{ED488E6D-386B-488B-843D-58F6316CBA98}">
      <dgm:prSet/>
      <dgm:spPr/>
      <dgm:t>
        <a:bodyPr/>
        <a:lstStyle/>
        <a:p>
          <a:endParaRPr lang="es-ES"/>
        </a:p>
      </dgm:t>
    </dgm:pt>
    <dgm:pt modelId="{C9AF8C88-7F8D-4B41-ABD0-0E56D63DF5E9}" type="sibTrans" cxnId="{ED488E6D-386B-488B-843D-58F6316CBA98}">
      <dgm:prSet/>
      <dgm:spPr/>
      <dgm:t>
        <a:bodyPr/>
        <a:lstStyle/>
        <a:p>
          <a:endParaRPr lang="es-ES"/>
        </a:p>
      </dgm:t>
    </dgm:pt>
    <dgm:pt modelId="{731A643B-83C0-428E-B0E4-5508A6145112}">
      <dgm:prSet phldrT="[Texto]" custT="1"/>
      <dgm:spPr>
        <a:solidFill>
          <a:srgbClr val="FFC000"/>
        </a:solidFill>
      </dgm:spPr>
      <dgm:t>
        <a:bodyPr/>
        <a:lstStyle/>
        <a:p>
          <a:r>
            <a:rPr lang="es-CL" sz="1400" b="1" dirty="0"/>
            <a:t>La minería es una actividad relevante, existiendo carencia de diversificación en otras actividades económicas potenciales</a:t>
          </a:r>
          <a:endParaRPr lang="es-ES" sz="1400" b="1" dirty="0"/>
        </a:p>
      </dgm:t>
    </dgm:pt>
    <dgm:pt modelId="{C94B7DE7-7227-4BDA-90E1-F2410CD3F3B3}" type="parTrans" cxnId="{0B5E645E-2E00-48CA-B7CC-2D396F2A8BA1}">
      <dgm:prSet/>
      <dgm:spPr/>
      <dgm:t>
        <a:bodyPr/>
        <a:lstStyle/>
        <a:p>
          <a:endParaRPr lang="es-ES"/>
        </a:p>
      </dgm:t>
    </dgm:pt>
    <dgm:pt modelId="{8AE9EF51-9D4E-4761-A3D5-6092E87155CE}" type="sibTrans" cxnId="{0B5E645E-2E00-48CA-B7CC-2D396F2A8BA1}">
      <dgm:prSet/>
      <dgm:spPr/>
      <dgm:t>
        <a:bodyPr/>
        <a:lstStyle/>
        <a:p>
          <a:endParaRPr lang="es-ES"/>
        </a:p>
      </dgm:t>
    </dgm:pt>
    <dgm:pt modelId="{B80C0D2B-91BA-4B7F-842D-F6F59DCBDF9F}" type="pres">
      <dgm:prSet presAssocID="{E10076B3-5D81-4FB1-A9E2-A0EE0727290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2A95DA66-9044-4C93-85DA-3DE00B6DD710}" type="pres">
      <dgm:prSet presAssocID="{731A643B-83C0-428E-B0E4-5508A6145112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93639CA-EBB6-4236-A728-AE8F00D8A249}" type="pres">
      <dgm:prSet presAssocID="{8AE9EF51-9D4E-4761-A3D5-6092E87155CE}" presName="sibTrans" presStyleCnt="0"/>
      <dgm:spPr/>
    </dgm:pt>
    <dgm:pt modelId="{85927F63-0841-4BC3-986B-A50E5EE8CF45}" type="pres">
      <dgm:prSet presAssocID="{7D75D17A-AC63-4945-8B01-F37D4B190FD9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D2FC28A-0912-4FF4-9A63-B649FC52BE67}" type="pres">
      <dgm:prSet presAssocID="{A9A63AA1-47F3-405F-A275-8ABFAF3D06B9}" presName="sibTrans" presStyleCnt="0"/>
      <dgm:spPr/>
    </dgm:pt>
    <dgm:pt modelId="{4A4E4BAC-C120-44B0-882A-49E10898F58A}" type="pres">
      <dgm:prSet presAssocID="{2EA41F02-6D36-4246-8390-A73DD356C8DA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16F72814-103B-4471-BB2E-C14B5987738A}" type="pres">
      <dgm:prSet presAssocID="{32133C3E-E6FB-4E41-9543-8BE33F70BCD9}" presName="sibTrans" presStyleCnt="0"/>
      <dgm:spPr/>
    </dgm:pt>
    <dgm:pt modelId="{AC7D3748-7018-42C1-8C68-E37DB6C6E124}" type="pres">
      <dgm:prSet presAssocID="{3186CC9C-0270-4108-AD00-130E19B40308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7D8B5A0-F9D4-4F92-B452-8405F4DC32C4}" type="pres">
      <dgm:prSet presAssocID="{117C0411-CCD8-4385-8C94-099D252DDDCF}" presName="sibTrans" presStyleCnt="0"/>
      <dgm:spPr/>
    </dgm:pt>
    <dgm:pt modelId="{20D77B3E-0C52-499E-9951-DFFE9E0E4C8A}" type="pres">
      <dgm:prSet presAssocID="{556C1DC5-8552-409A-BEC1-8EEA3A2D3664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787164C-CDF9-4511-8DAD-437B8A7C57F8}" type="pres">
      <dgm:prSet presAssocID="{C9AF8C88-7F8D-4B41-ABD0-0E56D63DF5E9}" presName="sibTrans" presStyleCnt="0"/>
      <dgm:spPr/>
    </dgm:pt>
    <dgm:pt modelId="{7340A640-3131-4C0F-B821-6AC82AE5AC40}" type="pres">
      <dgm:prSet presAssocID="{A212C214-C50D-45CC-B610-D826BFCD34EA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6A4CF0A8-C81A-4AE9-89A0-3367D95B8F2B}" srcId="{E10076B3-5D81-4FB1-A9E2-A0EE0727290C}" destId="{7D75D17A-AC63-4945-8B01-F37D4B190FD9}" srcOrd="1" destOrd="0" parTransId="{1B06CF01-FDF2-4DF1-AAA5-28CE0B60AA96}" sibTransId="{A9A63AA1-47F3-405F-A275-8ABFAF3D06B9}"/>
    <dgm:cxn modelId="{68B2D29F-8B0F-462E-BBC8-CAEFD496E23C}" srcId="{E10076B3-5D81-4FB1-A9E2-A0EE0727290C}" destId="{A212C214-C50D-45CC-B610-D826BFCD34EA}" srcOrd="5" destOrd="0" parTransId="{4ABE7980-0D74-444B-BC56-FA524863A29B}" sibTransId="{20BA0018-5EEF-4D6D-900D-ED41F0F9C8FC}"/>
    <dgm:cxn modelId="{FE627A57-AB4C-4815-A13B-084ECD628ECD}" srcId="{E10076B3-5D81-4FB1-A9E2-A0EE0727290C}" destId="{3186CC9C-0270-4108-AD00-130E19B40308}" srcOrd="3" destOrd="0" parTransId="{722BD9AC-EF7F-4475-B356-0F756755C048}" sibTransId="{117C0411-CCD8-4385-8C94-099D252DDDCF}"/>
    <dgm:cxn modelId="{0B5E645E-2E00-48CA-B7CC-2D396F2A8BA1}" srcId="{E10076B3-5D81-4FB1-A9E2-A0EE0727290C}" destId="{731A643B-83C0-428E-B0E4-5508A6145112}" srcOrd="0" destOrd="0" parTransId="{C94B7DE7-7227-4BDA-90E1-F2410CD3F3B3}" sibTransId="{8AE9EF51-9D4E-4761-A3D5-6092E87155CE}"/>
    <dgm:cxn modelId="{4E9F96AA-CEF3-4274-B885-523DE27DE632}" type="presOf" srcId="{2EA41F02-6D36-4246-8390-A73DD356C8DA}" destId="{4A4E4BAC-C120-44B0-882A-49E10898F58A}" srcOrd="0" destOrd="0" presId="urn:microsoft.com/office/officeart/2005/8/layout/default"/>
    <dgm:cxn modelId="{6BE45074-03D2-4BBA-8A50-02F208918DC4}" type="presOf" srcId="{3186CC9C-0270-4108-AD00-130E19B40308}" destId="{AC7D3748-7018-42C1-8C68-E37DB6C6E124}" srcOrd="0" destOrd="0" presId="urn:microsoft.com/office/officeart/2005/8/layout/default"/>
    <dgm:cxn modelId="{AFF20F2F-9D84-4816-8617-3A080B6558B7}" srcId="{E10076B3-5D81-4FB1-A9E2-A0EE0727290C}" destId="{2EA41F02-6D36-4246-8390-A73DD356C8DA}" srcOrd="2" destOrd="0" parTransId="{E97EAB5A-BC4F-4E61-B7BB-3610C420A561}" sibTransId="{32133C3E-E6FB-4E41-9543-8BE33F70BCD9}"/>
    <dgm:cxn modelId="{AC3109B5-620C-0C46-ACF3-DDA871793620}" type="presOf" srcId="{E10076B3-5D81-4FB1-A9E2-A0EE0727290C}" destId="{B80C0D2B-91BA-4B7F-842D-F6F59DCBDF9F}" srcOrd="0" destOrd="0" presId="urn:microsoft.com/office/officeart/2005/8/layout/default"/>
    <dgm:cxn modelId="{ED488E6D-386B-488B-843D-58F6316CBA98}" srcId="{E10076B3-5D81-4FB1-A9E2-A0EE0727290C}" destId="{556C1DC5-8552-409A-BEC1-8EEA3A2D3664}" srcOrd="4" destOrd="0" parTransId="{821376E1-B6FA-420E-90A0-F6BC129CF7B3}" sibTransId="{C9AF8C88-7F8D-4B41-ABD0-0E56D63DF5E9}"/>
    <dgm:cxn modelId="{21526B83-FF6F-4694-938C-9BCBF6AC7C3A}" type="presOf" srcId="{7D75D17A-AC63-4945-8B01-F37D4B190FD9}" destId="{85927F63-0841-4BC3-986B-A50E5EE8CF45}" srcOrd="0" destOrd="0" presId="urn:microsoft.com/office/officeart/2005/8/layout/default"/>
    <dgm:cxn modelId="{5C8D32A9-BACF-46C9-A6FD-696984B735BD}" type="presOf" srcId="{A212C214-C50D-45CC-B610-D826BFCD34EA}" destId="{7340A640-3131-4C0F-B821-6AC82AE5AC40}" srcOrd="0" destOrd="0" presId="urn:microsoft.com/office/officeart/2005/8/layout/default"/>
    <dgm:cxn modelId="{DA90BE1E-7DC2-4874-A719-052DCCA5794C}" type="presOf" srcId="{556C1DC5-8552-409A-BEC1-8EEA3A2D3664}" destId="{20D77B3E-0C52-499E-9951-DFFE9E0E4C8A}" srcOrd="0" destOrd="0" presId="urn:microsoft.com/office/officeart/2005/8/layout/default"/>
    <dgm:cxn modelId="{23E2A5AE-2A17-43A4-968D-7C2C4C86BCDE}" type="presOf" srcId="{731A643B-83C0-428E-B0E4-5508A6145112}" destId="{2A95DA66-9044-4C93-85DA-3DE00B6DD710}" srcOrd="0" destOrd="0" presId="urn:microsoft.com/office/officeart/2005/8/layout/default"/>
    <dgm:cxn modelId="{4E9C448F-C1E2-43BF-8FF6-DB28DFD46349}" type="presParOf" srcId="{B80C0D2B-91BA-4B7F-842D-F6F59DCBDF9F}" destId="{2A95DA66-9044-4C93-85DA-3DE00B6DD710}" srcOrd="0" destOrd="0" presId="urn:microsoft.com/office/officeart/2005/8/layout/default"/>
    <dgm:cxn modelId="{A30D60CB-7EBE-47DB-997E-E0AA4B56A194}" type="presParOf" srcId="{B80C0D2B-91BA-4B7F-842D-F6F59DCBDF9F}" destId="{593639CA-EBB6-4236-A728-AE8F00D8A249}" srcOrd="1" destOrd="0" presId="urn:microsoft.com/office/officeart/2005/8/layout/default"/>
    <dgm:cxn modelId="{700A2897-D089-4FB2-B010-3F933660501E}" type="presParOf" srcId="{B80C0D2B-91BA-4B7F-842D-F6F59DCBDF9F}" destId="{85927F63-0841-4BC3-986B-A50E5EE8CF45}" srcOrd="2" destOrd="0" presId="urn:microsoft.com/office/officeart/2005/8/layout/default"/>
    <dgm:cxn modelId="{25ED83FE-CA75-49E1-80BC-2242781A7590}" type="presParOf" srcId="{B80C0D2B-91BA-4B7F-842D-F6F59DCBDF9F}" destId="{6D2FC28A-0912-4FF4-9A63-B649FC52BE67}" srcOrd="3" destOrd="0" presId="urn:microsoft.com/office/officeart/2005/8/layout/default"/>
    <dgm:cxn modelId="{0ACDE7A7-8F98-4049-A2D5-7049D6AD3C74}" type="presParOf" srcId="{B80C0D2B-91BA-4B7F-842D-F6F59DCBDF9F}" destId="{4A4E4BAC-C120-44B0-882A-49E10898F58A}" srcOrd="4" destOrd="0" presId="urn:microsoft.com/office/officeart/2005/8/layout/default"/>
    <dgm:cxn modelId="{53512452-B293-4E90-BF83-E587E04F4217}" type="presParOf" srcId="{B80C0D2B-91BA-4B7F-842D-F6F59DCBDF9F}" destId="{16F72814-103B-4471-BB2E-C14B5987738A}" srcOrd="5" destOrd="0" presId="urn:microsoft.com/office/officeart/2005/8/layout/default"/>
    <dgm:cxn modelId="{79F867F0-324E-4EAC-A7CA-292A1DD7E17E}" type="presParOf" srcId="{B80C0D2B-91BA-4B7F-842D-F6F59DCBDF9F}" destId="{AC7D3748-7018-42C1-8C68-E37DB6C6E124}" srcOrd="6" destOrd="0" presId="urn:microsoft.com/office/officeart/2005/8/layout/default"/>
    <dgm:cxn modelId="{D5943484-90AC-41FD-AE18-0BEFBB9179D7}" type="presParOf" srcId="{B80C0D2B-91BA-4B7F-842D-F6F59DCBDF9F}" destId="{57D8B5A0-F9D4-4F92-B452-8405F4DC32C4}" srcOrd="7" destOrd="0" presId="urn:microsoft.com/office/officeart/2005/8/layout/default"/>
    <dgm:cxn modelId="{41797F3D-6C26-4787-9723-7FD70CC2F3A4}" type="presParOf" srcId="{B80C0D2B-91BA-4B7F-842D-F6F59DCBDF9F}" destId="{20D77B3E-0C52-499E-9951-DFFE9E0E4C8A}" srcOrd="8" destOrd="0" presId="urn:microsoft.com/office/officeart/2005/8/layout/default"/>
    <dgm:cxn modelId="{73D8C5F7-4313-40C0-8C01-355045820C6C}" type="presParOf" srcId="{B80C0D2B-91BA-4B7F-842D-F6F59DCBDF9F}" destId="{B787164C-CDF9-4511-8DAD-437B8A7C57F8}" srcOrd="9" destOrd="0" presId="urn:microsoft.com/office/officeart/2005/8/layout/default"/>
    <dgm:cxn modelId="{91F0D377-68F9-4AB6-B34F-64396198E939}" type="presParOf" srcId="{B80C0D2B-91BA-4B7F-842D-F6F59DCBDF9F}" destId="{7340A640-3131-4C0F-B821-6AC82AE5AC40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10076B3-5D81-4FB1-A9E2-A0EE0727290C}" type="doc">
      <dgm:prSet loTypeId="urn:microsoft.com/office/officeart/2005/8/layout/defaul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s-ES"/>
        </a:p>
      </dgm:t>
    </dgm:pt>
    <dgm:pt modelId="{7D75D17A-AC63-4945-8B01-F37D4B190FD9}">
      <dgm:prSet phldrT="[Texto]" custT="1"/>
      <dgm:spPr/>
      <dgm:t>
        <a:bodyPr/>
        <a:lstStyle/>
        <a:p>
          <a:r>
            <a:rPr lang="es-CL" sz="1400" b="1" dirty="0"/>
            <a:t>Población Regional concentrada es espacios limitados del territorio.</a:t>
          </a:r>
          <a:endParaRPr lang="es-ES" sz="1400" b="1" dirty="0"/>
        </a:p>
      </dgm:t>
    </dgm:pt>
    <dgm:pt modelId="{1B06CF01-FDF2-4DF1-AAA5-28CE0B60AA96}" type="parTrans" cxnId="{6A4CF0A8-C81A-4AE9-89A0-3367D95B8F2B}">
      <dgm:prSet/>
      <dgm:spPr/>
      <dgm:t>
        <a:bodyPr/>
        <a:lstStyle/>
        <a:p>
          <a:endParaRPr lang="es-ES" sz="2000"/>
        </a:p>
      </dgm:t>
    </dgm:pt>
    <dgm:pt modelId="{A9A63AA1-47F3-405F-A275-8ABFAF3D06B9}" type="sibTrans" cxnId="{6A4CF0A8-C81A-4AE9-89A0-3367D95B8F2B}">
      <dgm:prSet/>
      <dgm:spPr/>
      <dgm:t>
        <a:bodyPr/>
        <a:lstStyle/>
        <a:p>
          <a:endParaRPr lang="es-ES" sz="2000"/>
        </a:p>
      </dgm:t>
    </dgm:pt>
    <dgm:pt modelId="{48BFE0E0-CE3A-49E2-9A95-C13AA63503C7}">
      <dgm:prSet custT="1"/>
      <dgm:spPr/>
      <dgm:t>
        <a:bodyPr/>
        <a:lstStyle/>
        <a:p>
          <a:r>
            <a:rPr lang="es-CL" sz="1400" b="1" dirty="0"/>
            <a:t>Desequilibrio en la oferta de servicios, lo que genera una fuerte centralidad, en desmedro del resto de la región.</a:t>
          </a:r>
          <a:endParaRPr lang="es-ES" sz="1400" b="1" dirty="0"/>
        </a:p>
      </dgm:t>
    </dgm:pt>
    <dgm:pt modelId="{B9C9181F-8784-48BE-8AC5-C714090BA43B}" type="parTrans" cxnId="{11F45565-DA9D-43A8-BA14-CA3EDCFD12A0}">
      <dgm:prSet/>
      <dgm:spPr/>
      <dgm:t>
        <a:bodyPr/>
        <a:lstStyle/>
        <a:p>
          <a:endParaRPr lang="es-ES"/>
        </a:p>
      </dgm:t>
    </dgm:pt>
    <dgm:pt modelId="{A1EEE4C1-8072-48BF-8E68-4A0D39DB23A7}" type="sibTrans" cxnId="{11F45565-DA9D-43A8-BA14-CA3EDCFD12A0}">
      <dgm:prSet/>
      <dgm:spPr/>
      <dgm:t>
        <a:bodyPr/>
        <a:lstStyle/>
        <a:p>
          <a:endParaRPr lang="es-ES"/>
        </a:p>
      </dgm:t>
    </dgm:pt>
    <dgm:pt modelId="{922C0CA4-7E95-4E85-9EA0-C9BE7286805F}">
      <dgm:prSet custT="1"/>
      <dgm:spPr/>
      <dgm:t>
        <a:bodyPr/>
        <a:lstStyle/>
        <a:p>
          <a:r>
            <a:rPr lang="es-CL" sz="1400" b="1" dirty="0"/>
            <a:t>Escasez del recurso hídrico, restringe la gestión de áreas verdes de la región.</a:t>
          </a:r>
          <a:endParaRPr lang="es-ES" sz="1400" b="1" dirty="0"/>
        </a:p>
      </dgm:t>
    </dgm:pt>
    <dgm:pt modelId="{3A5053CA-A132-40D6-AB01-00D4BE898CE9}" type="parTrans" cxnId="{8414F63E-9E45-4167-9FB5-E4C241E3B63C}">
      <dgm:prSet/>
      <dgm:spPr/>
      <dgm:t>
        <a:bodyPr/>
        <a:lstStyle/>
        <a:p>
          <a:endParaRPr lang="es-ES"/>
        </a:p>
      </dgm:t>
    </dgm:pt>
    <dgm:pt modelId="{9D38CE9E-E871-4094-A878-4EC5B24D3C46}" type="sibTrans" cxnId="{8414F63E-9E45-4167-9FB5-E4C241E3B63C}">
      <dgm:prSet/>
      <dgm:spPr/>
      <dgm:t>
        <a:bodyPr/>
        <a:lstStyle/>
        <a:p>
          <a:endParaRPr lang="es-ES"/>
        </a:p>
      </dgm:t>
    </dgm:pt>
    <dgm:pt modelId="{1CF11DC1-C82B-4D3A-B0C3-D6EF94099000}">
      <dgm:prSet custT="1"/>
      <dgm:spPr/>
      <dgm:t>
        <a:bodyPr/>
        <a:lstStyle/>
        <a:p>
          <a:r>
            <a:rPr lang="es-CL" sz="1400" b="1" dirty="0"/>
            <a:t>Problemas de congestión y falta de seguridad vial por carencia de infraestructura de vialidad urbana.</a:t>
          </a:r>
          <a:endParaRPr lang="es-ES" sz="1400" b="1" dirty="0"/>
        </a:p>
      </dgm:t>
    </dgm:pt>
    <dgm:pt modelId="{732EC6D7-F442-4F2D-95EE-24ACC76A00DF}" type="parTrans" cxnId="{2F8C0CDE-03BA-4F51-8657-308BB5FC7D7F}">
      <dgm:prSet/>
      <dgm:spPr/>
      <dgm:t>
        <a:bodyPr/>
        <a:lstStyle/>
        <a:p>
          <a:endParaRPr lang="es-ES"/>
        </a:p>
      </dgm:t>
    </dgm:pt>
    <dgm:pt modelId="{B9CFC013-70F0-4620-B13B-FED5BF4155D9}" type="sibTrans" cxnId="{2F8C0CDE-03BA-4F51-8657-308BB5FC7D7F}">
      <dgm:prSet/>
      <dgm:spPr/>
      <dgm:t>
        <a:bodyPr/>
        <a:lstStyle/>
        <a:p>
          <a:endParaRPr lang="es-ES"/>
        </a:p>
      </dgm:t>
    </dgm:pt>
    <dgm:pt modelId="{B7B87594-CAE6-4CB0-B21C-7188739AC1E1}">
      <dgm:prSet custT="1"/>
      <dgm:spPr/>
      <dgm:t>
        <a:bodyPr/>
        <a:lstStyle/>
        <a:p>
          <a:r>
            <a:rPr lang="es-CL" sz="1400" b="1" dirty="0"/>
            <a:t>Alta concentración del uso de suelo, por restricciones normativas.</a:t>
          </a:r>
          <a:endParaRPr lang="es-ES" sz="1400" b="1" dirty="0"/>
        </a:p>
      </dgm:t>
    </dgm:pt>
    <dgm:pt modelId="{03649F10-A9D4-4B0D-82AB-FD4B1A815996}" type="parTrans" cxnId="{C4B4734F-3EF2-4FB8-AC77-C6EBD3634B09}">
      <dgm:prSet/>
      <dgm:spPr/>
      <dgm:t>
        <a:bodyPr/>
        <a:lstStyle/>
        <a:p>
          <a:endParaRPr lang="es-ES"/>
        </a:p>
      </dgm:t>
    </dgm:pt>
    <dgm:pt modelId="{953AF5CD-F256-4475-97A2-9604D5AF91AF}" type="sibTrans" cxnId="{C4B4734F-3EF2-4FB8-AC77-C6EBD3634B09}">
      <dgm:prSet/>
      <dgm:spPr/>
      <dgm:t>
        <a:bodyPr/>
        <a:lstStyle/>
        <a:p>
          <a:endParaRPr lang="es-ES"/>
        </a:p>
      </dgm:t>
    </dgm:pt>
    <dgm:pt modelId="{1C212888-C4FF-40FA-ADD5-A8D2CB4D9554}">
      <dgm:prSet custT="1"/>
      <dgm:spPr/>
      <dgm:t>
        <a:bodyPr/>
        <a:lstStyle/>
        <a:p>
          <a:r>
            <a:rPr lang="es-CL" sz="1400" b="1" dirty="0"/>
            <a:t>Falta de infraestructura y puesta en valor de la riqueza patrimonial y natural.</a:t>
          </a:r>
          <a:endParaRPr lang="es-ES" sz="1400" b="1" dirty="0"/>
        </a:p>
      </dgm:t>
    </dgm:pt>
    <dgm:pt modelId="{F3208E39-8D07-4BFC-8B53-C33A8C597F02}" type="parTrans" cxnId="{1E1355E0-D9AD-4139-8B15-8954F082C3DB}">
      <dgm:prSet/>
      <dgm:spPr/>
      <dgm:t>
        <a:bodyPr/>
        <a:lstStyle/>
        <a:p>
          <a:endParaRPr lang="es-ES"/>
        </a:p>
      </dgm:t>
    </dgm:pt>
    <dgm:pt modelId="{5FC0A106-92AE-4D39-BD66-72D4957C34CF}" type="sibTrans" cxnId="{1E1355E0-D9AD-4139-8B15-8954F082C3DB}">
      <dgm:prSet/>
      <dgm:spPr/>
      <dgm:t>
        <a:bodyPr/>
        <a:lstStyle/>
        <a:p>
          <a:endParaRPr lang="es-ES"/>
        </a:p>
      </dgm:t>
    </dgm:pt>
    <dgm:pt modelId="{770CDA4A-21F3-45B5-B6B5-596CD520A043}">
      <dgm:prSet custT="1"/>
      <dgm:spPr/>
      <dgm:t>
        <a:bodyPr/>
        <a:lstStyle/>
        <a:p>
          <a:r>
            <a:rPr lang="es-CL" sz="1400" b="1" dirty="0"/>
            <a:t>Necesidad de compatibilizar desarrollo turístico y ciudad – puerto (logística)</a:t>
          </a:r>
          <a:endParaRPr lang="es-ES" sz="1400" b="1" dirty="0"/>
        </a:p>
      </dgm:t>
    </dgm:pt>
    <dgm:pt modelId="{DD161D64-2C0F-4AA9-8142-D772F60F9A45}" type="parTrans" cxnId="{D7EDCD63-67A9-46DE-A2F9-978966742591}">
      <dgm:prSet/>
      <dgm:spPr/>
      <dgm:t>
        <a:bodyPr/>
        <a:lstStyle/>
        <a:p>
          <a:endParaRPr lang="es-ES"/>
        </a:p>
      </dgm:t>
    </dgm:pt>
    <dgm:pt modelId="{57A95084-C252-4B21-8648-494E8256CAC8}" type="sibTrans" cxnId="{D7EDCD63-67A9-46DE-A2F9-978966742591}">
      <dgm:prSet/>
      <dgm:spPr/>
      <dgm:t>
        <a:bodyPr/>
        <a:lstStyle/>
        <a:p>
          <a:endParaRPr lang="es-ES"/>
        </a:p>
      </dgm:t>
    </dgm:pt>
    <dgm:pt modelId="{B7CF7C2B-E377-4349-8748-7F7BC1A4A5C8}">
      <dgm:prSet custT="1"/>
      <dgm:spPr/>
      <dgm:t>
        <a:bodyPr/>
        <a:lstStyle/>
        <a:p>
          <a:r>
            <a:rPr lang="es-ES" sz="1400" b="1" dirty="0"/>
            <a:t>Falta de continuidad en sus bordes costeros</a:t>
          </a:r>
        </a:p>
      </dgm:t>
    </dgm:pt>
    <dgm:pt modelId="{F421FB2D-7AC6-4371-98F1-84A20FA8B6C2}" type="parTrans" cxnId="{2B46BC60-896F-486C-B07B-DD0708DF4688}">
      <dgm:prSet/>
      <dgm:spPr/>
      <dgm:t>
        <a:bodyPr/>
        <a:lstStyle/>
        <a:p>
          <a:endParaRPr lang="es-ES"/>
        </a:p>
      </dgm:t>
    </dgm:pt>
    <dgm:pt modelId="{64BA06D5-4CBD-4AB4-9EB1-DEC2628C03BD}" type="sibTrans" cxnId="{2B46BC60-896F-486C-B07B-DD0708DF4688}">
      <dgm:prSet/>
      <dgm:spPr/>
      <dgm:t>
        <a:bodyPr/>
        <a:lstStyle/>
        <a:p>
          <a:endParaRPr lang="es-ES"/>
        </a:p>
      </dgm:t>
    </dgm:pt>
    <dgm:pt modelId="{231D35CC-9BA4-45A6-968D-C847E19F015B}">
      <dgm:prSet custT="1"/>
      <dgm:spPr/>
      <dgm:t>
        <a:bodyPr/>
        <a:lstStyle/>
        <a:p>
          <a:r>
            <a:rPr lang="es-CL" sz="1400" b="1" dirty="0"/>
            <a:t>Falta de integración con los modos de transporte no motorizados</a:t>
          </a:r>
          <a:endParaRPr lang="es-ES" sz="1400" b="1" dirty="0"/>
        </a:p>
      </dgm:t>
    </dgm:pt>
    <dgm:pt modelId="{6C9BA8D4-B551-4186-8053-9603CADBAD72}" type="parTrans" cxnId="{E66EA7D6-7AC9-459E-B2C3-8C7367A85985}">
      <dgm:prSet/>
      <dgm:spPr/>
      <dgm:t>
        <a:bodyPr/>
        <a:lstStyle/>
        <a:p>
          <a:endParaRPr lang="es-ES"/>
        </a:p>
      </dgm:t>
    </dgm:pt>
    <dgm:pt modelId="{69AC2852-2421-49C1-BE25-DAA396F8F349}" type="sibTrans" cxnId="{E66EA7D6-7AC9-459E-B2C3-8C7367A85985}">
      <dgm:prSet/>
      <dgm:spPr/>
      <dgm:t>
        <a:bodyPr/>
        <a:lstStyle/>
        <a:p>
          <a:endParaRPr lang="es-ES"/>
        </a:p>
      </dgm:t>
    </dgm:pt>
    <dgm:pt modelId="{B80C0D2B-91BA-4B7F-842D-F6F59DCBDF9F}" type="pres">
      <dgm:prSet presAssocID="{E10076B3-5D81-4FB1-A9E2-A0EE0727290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85927F63-0841-4BC3-986B-A50E5EE8CF45}" type="pres">
      <dgm:prSet presAssocID="{7D75D17A-AC63-4945-8B01-F37D4B190FD9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D2FC28A-0912-4FF4-9A63-B649FC52BE67}" type="pres">
      <dgm:prSet presAssocID="{A9A63AA1-47F3-405F-A275-8ABFAF3D06B9}" presName="sibTrans" presStyleCnt="0"/>
      <dgm:spPr/>
    </dgm:pt>
    <dgm:pt modelId="{1665D6C4-A431-4D6B-9B4B-5707F174B6F9}" type="pres">
      <dgm:prSet presAssocID="{48BFE0E0-CE3A-49E2-9A95-C13AA63503C7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B1F0ED8-FC26-4F06-960D-5682648302DA}" type="pres">
      <dgm:prSet presAssocID="{A1EEE4C1-8072-48BF-8E68-4A0D39DB23A7}" presName="sibTrans" presStyleCnt="0"/>
      <dgm:spPr/>
    </dgm:pt>
    <dgm:pt modelId="{0D2D1565-7B15-46AE-ADF7-D59AE67B64A1}" type="pres">
      <dgm:prSet presAssocID="{922C0CA4-7E95-4E85-9EA0-C9BE7286805F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49854C57-FA70-46B1-AF20-82CA974F8796}" type="pres">
      <dgm:prSet presAssocID="{9D38CE9E-E871-4094-A878-4EC5B24D3C46}" presName="sibTrans" presStyleCnt="0"/>
      <dgm:spPr/>
    </dgm:pt>
    <dgm:pt modelId="{8FF84447-933A-412A-9627-4D49E372A820}" type="pres">
      <dgm:prSet presAssocID="{1CF11DC1-C82B-4D3A-B0C3-D6EF94099000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B679454-7737-4D75-9980-4E1EA055B089}" type="pres">
      <dgm:prSet presAssocID="{B9CFC013-70F0-4620-B13B-FED5BF4155D9}" presName="sibTrans" presStyleCnt="0"/>
      <dgm:spPr/>
    </dgm:pt>
    <dgm:pt modelId="{6CA560A5-1121-435A-9FD0-BBCDF9192EA2}" type="pres">
      <dgm:prSet presAssocID="{B7B87594-CAE6-4CB0-B21C-7188739AC1E1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93F818A-91FE-4EB7-A646-4FFF5E1E16C9}" type="pres">
      <dgm:prSet presAssocID="{953AF5CD-F256-4475-97A2-9604D5AF91AF}" presName="sibTrans" presStyleCnt="0"/>
      <dgm:spPr/>
    </dgm:pt>
    <dgm:pt modelId="{8293DCF5-1B88-46A9-8E39-234E17ADBFAB}" type="pres">
      <dgm:prSet presAssocID="{1C212888-C4FF-40FA-ADD5-A8D2CB4D9554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CD5E0CD-20EB-46CE-A202-F19CB73DDF98}" type="pres">
      <dgm:prSet presAssocID="{5FC0A106-92AE-4D39-BD66-72D4957C34CF}" presName="sibTrans" presStyleCnt="0"/>
      <dgm:spPr/>
    </dgm:pt>
    <dgm:pt modelId="{DFDF97D0-59E9-4D00-A1B3-6097FBC1C307}" type="pres">
      <dgm:prSet presAssocID="{770CDA4A-21F3-45B5-B6B5-596CD520A043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ECDEFBC-B3D9-4610-9848-93630A59C026}" type="pres">
      <dgm:prSet presAssocID="{57A95084-C252-4B21-8648-494E8256CAC8}" presName="sibTrans" presStyleCnt="0"/>
      <dgm:spPr/>
    </dgm:pt>
    <dgm:pt modelId="{A429592E-743C-4CB9-8C96-A2A5CF41CD80}" type="pres">
      <dgm:prSet presAssocID="{B7CF7C2B-E377-4349-8748-7F7BC1A4A5C8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DD63E9C2-2761-4309-B98A-5A26AE55AD04}" type="pres">
      <dgm:prSet presAssocID="{64BA06D5-4CBD-4AB4-9EB1-DEC2628C03BD}" presName="sibTrans" presStyleCnt="0"/>
      <dgm:spPr/>
    </dgm:pt>
    <dgm:pt modelId="{798E3C67-A8CF-43B9-9F56-137609B6D555}" type="pres">
      <dgm:prSet presAssocID="{231D35CC-9BA4-45A6-968D-C847E19F015B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A84FB233-30BD-4401-98CC-70872B1A2154}" type="presOf" srcId="{B7B87594-CAE6-4CB0-B21C-7188739AC1E1}" destId="{6CA560A5-1121-435A-9FD0-BBCDF9192EA2}" srcOrd="0" destOrd="0" presId="urn:microsoft.com/office/officeart/2005/8/layout/default"/>
    <dgm:cxn modelId="{2B46BC60-896F-486C-B07B-DD0708DF4688}" srcId="{E10076B3-5D81-4FB1-A9E2-A0EE0727290C}" destId="{B7CF7C2B-E377-4349-8748-7F7BC1A4A5C8}" srcOrd="7" destOrd="0" parTransId="{F421FB2D-7AC6-4371-98F1-84A20FA8B6C2}" sibTransId="{64BA06D5-4CBD-4AB4-9EB1-DEC2628C03BD}"/>
    <dgm:cxn modelId="{C9E50E78-5EBB-40E3-A9C1-8022EFE6F1A9}" type="presOf" srcId="{231D35CC-9BA4-45A6-968D-C847E19F015B}" destId="{798E3C67-A8CF-43B9-9F56-137609B6D555}" srcOrd="0" destOrd="0" presId="urn:microsoft.com/office/officeart/2005/8/layout/default"/>
    <dgm:cxn modelId="{6A4CF0A8-C81A-4AE9-89A0-3367D95B8F2B}" srcId="{E10076B3-5D81-4FB1-A9E2-A0EE0727290C}" destId="{7D75D17A-AC63-4945-8B01-F37D4B190FD9}" srcOrd="0" destOrd="0" parTransId="{1B06CF01-FDF2-4DF1-AAA5-28CE0B60AA96}" sibTransId="{A9A63AA1-47F3-405F-A275-8ABFAF3D06B9}"/>
    <dgm:cxn modelId="{8414F63E-9E45-4167-9FB5-E4C241E3B63C}" srcId="{E10076B3-5D81-4FB1-A9E2-A0EE0727290C}" destId="{922C0CA4-7E95-4E85-9EA0-C9BE7286805F}" srcOrd="2" destOrd="0" parTransId="{3A5053CA-A132-40D6-AB01-00D4BE898CE9}" sibTransId="{9D38CE9E-E871-4094-A878-4EC5B24D3C46}"/>
    <dgm:cxn modelId="{AC3109B5-620C-0C46-ACF3-DDA871793620}" type="presOf" srcId="{E10076B3-5D81-4FB1-A9E2-A0EE0727290C}" destId="{B80C0D2B-91BA-4B7F-842D-F6F59DCBDF9F}" srcOrd="0" destOrd="0" presId="urn:microsoft.com/office/officeart/2005/8/layout/default"/>
    <dgm:cxn modelId="{8DA0E38F-8753-4C15-A973-DAC37465D935}" type="presOf" srcId="{B7CF7C2B-E377-4349-8748-7F7BC1A4A5C8}" destId="{A429592E-743C-4CB9-8C96-A2A5CF41CD80}" srcOrd="0" destOrd="0" presId="urn:microsoft.com/office/officeart/2005/8/layout/default"/>
    <dgm:cxn modelId="{1E1355E0-D9AD-4139-8B15-8954F082C3DB}" srcId="{E10076B3-5D81-4FB1-A9E2-A0EE0727290C}" destId="{1C212888-C4FF-40FA-ADD5-A8D2CB4D9554}" srcOrd="5" destOrd="0" parTransId="{F3208E39-8D07-4BFC-8B53-C33A8C597F02}" sibTransId="{5FC0A106-92AE-4D39-BD66-72D4957C34CF}"/>
    <dgm:cxn modelId="{F6D9D0CA-1540-43DF-B6FB-A41CA1CEC3F4}" type="presOf" srcId="{770CDA4A-21F3-45B5-B6B5-596CD520A043}" destId="{DFDF97D0-59E9-4D00-A1B3-6097FBC1C307}" srcOrd="0" destOrd="0" presId="urn:microsoft.com/office/officeart/2005/8/layout/default"/>
    <dgm:cxn modelId="{21526B83-FF6F-4694-938C-9BCBF6AC7C3A}" type="presOf" srcId="{7D75D17A-AC63-4945-8B01-F37D4B190FD9}" destId="{85927F63-0841-4BC3-986B-A50E5EE8CF45}" srcOrd="0" destOrd="0" presId="urn:microsoft.com/office/officeart/2005/8/layout/default"/>
    <dgm:cxn modelId="{E66EA7D6-7AC9-459E-B2C3-8C7367A85985}" srcId="{E10076B3-5D81-4FB1-A9E2-A0EE0727290C}" destId="{231D35CC-9BA4-45A6-968D-C847E19F015B}" srcOrd="8" destOrd="0" parTransId="{6C9BA8D4-B551-4186-8053-9603CADBAD72}" sibTransId="{69AC2852-2421-49C1-BE25-DAA396F8F349}"/>
    <dgm:cxn modelId="{3F3BF86B-7F45-44CF-BB4B-52A726F54725}" type="presOf" srcId="{1C212888-C4FF-40FA-ADD5-A8D2CB4D9554}" destId="{8293DCF5-1B88-46A9-8E39-234E17ADBFAB}" srcOrd="0" destOrd="0" presId="urn:microsoft.com/office/officeart/2005/8/layout/default"/>
    <dgm:cxn modelId="{3CDA7C91-1221-480F-B6B6-15F5FB223535}" type="presOf" srcId="{1CF11DC1-C82B-4D3A-B0C3-D6EF94099000}" destId="{8FF84447-933A-412A-9627-4D49E372A820}" srcOrd="0" destOrd="0" presId="urn:microsoft.com/office/officeart/2005/8/layout/default"/>
    <dgm:cxn modelId="{BF0A63D4-8EE2-4FEF-AADF-59CAE1AAC85D}" type="presOf" srcId="{48BFE0E0-CE3A-49E2-9A95-C13AA63503C7}" destId="{1665D6C4-A431-4D6B-9B4B-5707F174B6F9}" srcOrd="0" destOrd="0" presId="urn:microsoft.com/office/officeart/2005/8/layout/default"/>
    <dgm:cxn modelId="{C4B4734F-3EF2-4FB8-AC77-C6EBD3634B09}" srcId="{E10076B3-5D81-4FB1-A9E2-A0EE0727290C}" destId="{B7B87594-CAE6-4CB0-B21C-7188739AC1E1}" srcOrd="4" destOrd="0" parTransId="{03649F10-A9D4-4B0D-82AB-FD4B1A815996}" sibTransId="{953AF5CD-F256-4475-97A2-9604D5AF91AF}"/>
    <dgm:cxn modelId="{D7EDCD63-67A9-46DE-A2F9-978966742591}" srcId="{E10076B3-5D81-4FB1-A9E2-A0EE0727290C}" destId="{770CDA4A-21F3-45B5-B6B5-596CD520A043}" srcOrd="6" destOrd="0" parTransId="{DD161D64-2C0F-4AA9-8142-D772F60F9A45}" sibTransId="{57A95084-C252-4B21-8648-494E8256CAC8}"/>
    <dgm:cxn modelId="{2F8C0CDE-03BA-4F51-8657-308BB5FC7D7F}" srcId="{E10076B3-5D81-4FB1-A9E2-A0EE0727290C}" destId="{1CF11DC1-C82B-4D3A-B0C3-D6EF94099000}" srcOrd="3" destOrd="0" parTransId="{732EC6D7-F442-4F2D-95EE-24ACC76A00DF}" sibTransId="{B9CFC013-70F0-4620-B13B-FED5BF4155D9}"/>
    <dgm:cxn modelId="{11F45565-DA9D-43A8-BA14-CA3EDCFD12A0}" srcId="{E10076B3-5D81-4FB1-A9E2-A0EE0727290C}" destId="{48BFE0E0-CE3A-49E2-9A95-C13AA63503C7}" srcOrd="1" destOrd="0" parTransId="{B9C9181F-8784-48BE-8AC5-C714090BA43B}" sibTransId="{A1EEE4C1-8072-48BF-8E68-4A0D39DB23A7}"/>
    <dgm:cxn modelId="{1DAACC83-CB50-44D9-B4F5-E8E521917F6D}" type="presOf" srcId="{922C0CA4-7E95-4E85-9EA0-C9BE7286805F}" destId="{0D2D1565-7B15-46AE-ADF7-D59AE67B64A1}" srcOrd="0" destOrd="0" presId="urn:microsoft.com/office/officeart/2005/8/layout/default"/>
    <dgm:cxn modelId="{700A2897-D089-4FB2-B010-3F933660501E}" type="presParOf" srcId="{B80C0D2B-91BA-4B7F-842D-F6F59DCBDF9F}" destId="{85927F63-0841-4BC3-986B-A50E5EE8CF45}" srcOrd="0" destOrd="0" presId="urn:microsoft.com/office/officeart/2005/8/layout/default"/>
    <dgm:cxn modelId="{25ED83FE-CA75-49E1-80BC-2242781A7590}" type="presParOf" srcId="{B80C0D2B-91BA-4B7F-842D-F6F59DCBDF9F}" destId="{6D2FC28A-0912-4FF4-9A63-B649FC52BE67}" srcOrd="1" destOrd="0" presId="urn:microsoft.com/office/officeart/2005/8/layout/default"/>
    <dgm:cxn modelId="{715AEABF-6F50-4313-9424-6FDE3B8C7430}" type="presParOf" srcId="{B80C0D2B-91BA-4B7F-842D-F6F59DCBDF9F}" destId="{1665D6C4-A431-4D6B-9B4B-5707F174B6F9}" srcOrd="2" destOrd="0" presId="urn:microsoft.com/office/officeart/2005/8/layout/default"/>
    <dgm:cxn modelId="{406A0822-C165-4EBC-91E5-22066D73B95F}" type="presParOf" srcId="{B80C0D2B-91BA-4B7F-842D-F6F59DCBDF9F}" destId="{BB1F0ED8-FC26-4F06-960D-5682648302DA}" srcOrd="3" destOrd="0" presId="urn:microsoft.com/office/officeart/2005/8/layout/default"/>
    <dgm:cxn modelId="{7B209C7B-1967-4DFE-972B-3D19D6EF8309}" type="presParOf" srcId="{B80C0D2B-91BA-4B7F-842D-F6F59DCBDF9F}" destId="{0D2D1565-7B15-46AE-ADF7-D59AE67B64A1}" srcOrd="4" destOrd="0" presId="urn:microsoft.com/office/officeart/2005/8/layout/default"/>
    <dgm:cxn modelId="{053E3CA8-8AF9-464A-94EE-FBBAAC55D290}" type="presParOf" srcId="{B80C0D2B-91BA-4B7F-842D-F6F59DCBDF9F}" destId="{49854C57-FA70-46B1-AF20-82CA974F8796}" srcOrd="5" destOrd="0" presId="urn:microsoft.com/office/officeart/2005/8/layout/default"/>
    <dgm:cxn modelId="{7755A985-F205-4F1D-B28C-241EF0E8685D}" type="presParOf" srcId="{B80C0D2B-91BA-4B7F-842D-F6F59DCBDF9F}" destId="{8FF84447-933A-412A-9627-4D49E372A820}" srcOrd="6" destOrd="0" presId="urn:microsoft.com/office/officeart/2005/8/layout/default"/>
    <dgm:cxn modelId="{875CD42B-AAC0-489E-8FFE-04A5B7DACB54}" type="presParOf" srcId="{B80C0D2B-91BA-4B7F-842D-F6F59DCBDF9F}" destId="{BB679454-7737-4D75-9980-4E1EA055B089}" srcOrd="7" destOrd="0" presId="urn:microsoft.com/office/officeart/2005/8/layout/default"/>
    <dgm:cxn modelId="{5FBEEC2D-FA7B-4999-9A6C-035FDD42E79A}" type="presParOf" srcId="{B80C0D2B-91BA-4B7F-842D-F6F59DCBDF9F}" destId="{6CA560A5-1121-435A-9FD0-BBCDF9192EA2}" srcOrd="8" destOrd="0" presId="urn:microsoft.com/office/officeart/2005/8/layout/default"/>
    <dgm:cxn modelId="{25A4D168-0852-4307-BAA6-9662B60027C2}" type="presParOf" srcId="{B80C0D2B-91BA-4B7F-842D-F6F59DCBDF9F}" destId="{B93F818A-91FE-4EB7-A646-4FFF5E1E16C9}" srcOrd="9" destOrd="0" presId="urn:microsoft.com/office/officeart/2005/8/layout/default"/>
    <dgm:cxn modelId="{62ACB1F0-D81F-43A5-9EAA-6268313D3264}" type="presParOf" srcId="{B80C0D2B-91BA-4B7F-842D-F6F59DCBDF9F}" destId="{8293DCF5-1B88-46A9-8E39-234E17ADBFAB}" srcOrd="10" destOrd="0" presId="urn:microsoft.com/office/officeart/2005/8/layout/default"/>
    <dgm:cxn modelId="{D8A34CEC-5ADA-4389-9C17-CC285F589C48}" type="presParOf" srcId="{B80C0D2B-91BA-4B7F-842D-F6F59DCBDF9F}" destId="{0CD5E0CD-20EB-46CE-A202-F19CB73DDF98}" srcOrd="11" destOrd="0" presId="urn:microsoft.com/office/officeart/2005/8/layout/default"/>
    <dgm:cxn modelId="{3420F29F-B22D-4738-8ECE-6BE89E21F762}" type="presParOf" srcId="{B80C0D2B-91BA-4B7F-842D-F6F59DCBDF9F}" destId="{DFDF97D0-59E9-4D00-A1B3-6097FBC1C307}" srcOrd="12" destOrd="0" presId="urn:microsoft.com/office/officeart/2005/8/layout/default"/>
    <dgm:cxn modelId="{749BEFDD-CCD0-42FD-B2A5-AD993E9353F8}" type="presParOf" srcId="{B80C0D2B-91BA-4B7F-842D-F6F59DCBDF9F}" destId="{5ECDEFBC-B3D9-4610-9848-93630A59C026}" srcOrd="13" destOrd="0" presId="urn:microsoft.com/office/officeart/2005/8/layout/default"/>
    <dgm:cxn modelId="{A74A14BC-C03B-460F-BA63-54BF54F4BAA4}" type="presParOf" srcId="{B80C0D2B-91BA-4B7F-842D-F6F59DCBDF9F}" destId="{A429592E-743C-4CB9-8C96-A2A5CF41CD80}" srcOrd="14" destOrd="0" presId="urn:microsoft.com/office/officeart/2005/8/layout/default"/>
    <dgm:cxn modelId="{919C9EC2-1365-459B-B518-65DBAFFF1F55}" type="presParOf" srcId="{B80C0D2B-91BA-4B7F-842D-F6F59DCBDF9F}" destId="{DD63E9C2-2761-4309-B98A-5A26AE55AD04}" srcOrd="15" destOrd="0" presId="urn:microsoft.com/office/officeart/2005/8/layout/default"/>
    <dgm:cxn modelId="{CE8B39A4-2342-42AD-AD74-9337732518AA}" type="presParOf" srcId="{B80C0D2B-91BA-4B7F-842D-F6F59DCBDF9F}" destId="{798E3C67-A8CF-43B9-9F56-137609B6D555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10076B3-5D81-4FB1-A9E2-A0EE0727290C}" type="doc">
      <dgm:prSet loTypeId="urn:microsoft.com/office/officeart/2005/8/layout/defaul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s-ES"/>
        </a:p>
      </dgm:t>
    </dgm:pt>
    <dgm:pt modelId="{7D75D17A-AC63-4945-8B01-F37D4B190FD9}">
      <dgm:prSet phldrT="[Texto]" custT="1"/>
      <dgm:spPr/>
      <dgm:t>
        <a:bodyPr/>
        <a:lstStyle/>
        <a:p>
          <a:r>
            <a:rPr lang="es-CL" sz="1400" b="1" dirty="0"/>
            <a:t>Alta concentración de la población en ciudades, genera un crecimiento desequilibrado del territorio.</a:t>
          </a:r>
          <a:endParaRPr lang="es-ES" sz="1400" b="1" dirty="0"/>
        </a:p>
      </dgm:t>
    </dgm:pt>
    <dgm:pt modelId="{1B06CF01-FDF2-4DF1-AAA5-28CE0B60AA96}" type="parTrans" cxnId="{6A4CF0A8-C81A-4AE9-89A0-3367D95B8F2B}">
      <dgm:prSet/>
      <dgm:spPr/>
      <dgm:t>
        <a:bodyPr/>
        <a:lstStyle/>
        <a:p>
          <a:endParaRPr lang="es-ES" sz="2000"/>
        </a:p>
      </dgm:t>
    </dgm:pt>
    <dgm:pt modelId="{A9A63AA1-47F3-405F-A275-8ABFAF3D06B9}" type="sibTrans" cxnId="{6A4CF0A8-C81A-4AE9-89A0-3367D95B8F2B}">
      <dgm:prSet/>
      <dgm:spPr/>
      <dgm:t>
        <a:bodyPr/>
        <a:lstStyle/>
        <a:p>
          <a:endParaRPr lang="es-ES" sz="2000"/>
        </a:p>
      </dgm:t>
    </dgm:pt>
    <dgm:pt modelId="{685174F5-42BB-4A58-B8B8-9E73AE7DA3A5}">
      <dgm:prSet custT="1"/>
      <dgm:spPr/>
      <dgm:t>
        <a:bodyPr/>
        <a:lstStyle/>
        <a:p>
          <a:r>
            <a:rPr lang="es-CL" sz="1400" b="1" dirty="0"/>
            <a:t>Áreas rurales sin niveles de servicios básicos (conectividad, energía, saneamiento y APR) adecuados para el desarrollo social y productivo. </a:t>
          </a:r>
          <a:endParaRPr lang="es-ES" sz="1400" b="1" dirty="0"/>
        </a:p>
      </dgm:t>
    </dgm:pt>
    <dgm:pt modelId="{F9A3086A-BF76-4BC7-965B-2A931D19BD96}" type="parTrans" cxnId="{3AD991F6-37B2-4A9D-B0E4-E4F8FDCB5349}">
      <dgm:prSet/>
      <dgm:spPr/>
      <dgm:t>
        <a:bodyPr/>
        <a:lstStyle/>
        <a:p>
          <a:endParaRPr lang="es-ES"/>
        </a:p>
      </dgm:t>
    </dgm:pt>
    <dgm:pt modelId="{907E13B1-9C43-4CA8-8BAB-DC9C89CA3DD3}" type="sibTrans" cxnId="{3AD991F6-37B2-4A9D-B0E4-E4F8FDCB5349}">
      <dgm:prSet/>
      <dgm:spPr/>
      <dgm:t>
        <a:bodyPr/>
        <a:lstStyle/>
        <a:p>
          <a:endParaRPr lang="es-ES"/>
        </a:p>
      </dgm:t>
    </dgm:pt>
    <dgm:pt modelId="{B0F3C601-6E72-47BC-A464-72E960FFB11E}">
      <dgm:prSet custT="1"/>
      <dgm:spPr/>
      <dgm:t>
        <a:bodyPr/>
        <a:lstStyle/>
        <a:p>
          <a:r>
            <a:rPr lang="es-CL" sz="1400" b="1" dirty="0"/>
            <a:t>Creciente despoblamiento del interior por déficit en infraestructura social pertinente para el desarrollo (Educación, Salud, Justicia). </a:t>
          </a:r>
          <a:endParaRPr lang="es-ES" sz="1400" b="1" dirty="0"/>
        </a:p>
      </dgm:t>
    </dgm:pt>
    <dgm:pt modelId="{8DDF2AB6-5DD7-4076-A2CE-BFA55CCA4B95}" type="parTrans" cxnId="{77F2B204-B5C5-4DCB-B730-E8C640997689}">
      <dgm:prSet/>
      <dgm:spPr/>
      <dgm:t>
        <a:bodyPr/>
        <a:lstStyle/>
        <a:p>
          <a:endParaRPr lang="es-ES"/>
        </a:p>
      </dgm:t>
    </dgm:pt>
    <dgm:pt modelId="{721DED0E-7892-4E86-9BA8-1A0C1378B6C3}" type="sibTrans" cxnId="{77F2B204-B5C5-4DCB-B730-E8C640997689}">
      <dgm:prSet/>
      <dgm:spPr/>
      <dgm:t>
        <a:bodyPr/>
        <a:lstStyle/>
        <a:p>
          <a:endParaRPr lang="es-ES"/>
        </a:p>
      </dgm:t>
    </dgm:pt>
    <dgm:pt modelId="{5EEDC4AC-E979-441F-B449-EF0F5DCB8B49}">
      <dgm:prSet custT="1"/>
      <dgm:spPr/>
      <dgm:t>
        <a:bodyPr/>
        <a:lstStyle/>
        <a:p>
          <a:r>
            <a:rPr lang="es-CL" sz="1400" b="1" dirty="0"/>
            <a:t>Falta de centros de abastecimiento que permitan el desarrollo de la vocación productiva interior.</a:t>
          </a:r>
          <a:endParaRPr lang="es-ES" sz="1400" b="1" dirty="0"/>
        </a:p>
      </dgm:t>
    </dgm:pt>
    <dgm:pt modelId="{26416C6C-D1A5-4996-9FAC-AD2DBFF9EA24}" type="parTrans" cxnId="{B2650A15-7866-4B04-9D3C-318D5367322E}">
      <dgm:prSet/>
      <dgm:spPr/>
      <dgm:t>
        <a:bodyPr/>
        <a:lstStyle/>
        <a:p>
          <a:endParaRPr lang="es-ES"/>
        </a:p>
      </dgm:t>
    </dgm:pt>
    <dgm:pt modelId="{8585DC0C-91C6-4D28-BF23-40653CF8E6EA}" type="sibTrans" cxnId="{B2650A15-7866-4B04-9D3C-318D5367322E}">
      <dgm:prSet/>
      <dgm:spPr/>
      <dgm:t>
        <a:bodyPr/>
        <a:lstStyle/>
        <a:p>
          <a:endParaRPr lang="es-ES"/>
        </a:p>
      </dgm:t>
    </dgm:pt>
    <dgm:pt modelId="{7F4496DC-E869-4DB3-B099-A8C8AA37E31D}">
      <dgm:prSet custT="1"/>
      <dgm:spPr/>
      <dgm:t>
        <a:bodyPr/>
        <a:lstStyle/>
        <a:p>
          <a:r>
            <a:rPr lang="es-CL" sz="1400" b="1" dirty="0"/>
            <a:t>Importante porcentaje del territorio es SNASPE o ADI. </a:t>
          </a:r>
          <a:endParaRPr lang="es-ES" sz="1400" b="1" dirty="0"/>
        </a:p>
      </dgm:t>
    </dgm:pt>
    <dgm:pt modelId="{7BDB0374-252D-41EE-AB07-24DD9B366F79}" type="parTrans" cxnId="{101AA3ED-976F-433D-9287-F881EACB2879}">
      <dgm:prSet/>
      <dgm:spPr/>
      <dgm:t>
        <a:bodyPr/>
        <a:lstStyle/>
        <a:p>
          <a:endParaRPr lang="es-ES"/>
        </a:p>
      </dgm:t>
    </dgm:pt>
    <dgm:pt modelId="{DAFDEFBF-9A23-459D-8492-18949E1D2ABC}" type="sibTrans" cxnId="{101AA3ED-976F-433D-9287-F881EACB2879}">
      <dgm:prSet/>
      <dgm:spPr/>
      <dgm:t>
        <a:bodyPr/>
        <a:lstStyle/>
        <a:p>
          <a:endParaRPr lang="es-ES"/>
        </a:p>
      </dgm:t>
    </dgm:pt>
    <dgm:pt modelId="{AC5DACF0-F3E7-4E97-941F-4196CBF07A7F}">
      <dgm:prSet custT="1"/>
      <dgm:spPr/>
      <dgm:t>
        <a:bodyPr/>
        <a:lstStyle/>
        <a:p>
          <a:r>
            <a:rPr lang="es-ES" sz="1400" b="1" dirty="0"/>
            <a:t>Carencia de </a:t>
          </a:r>
          <a:r>
            <a:rPr lang="es-ES" sz="1400" b="1" dirty="0" err="1"/>
            <a:t>intermodalidad</a:t>
          </a:r>
          <a:r>
            <a:rPr lang="es-ES" sz="1400" b="1" dirty="0"/>
            <a:t> entre modos de transporte, red ferroviaria subutilizada</a:t>
          </a:r>
        </a:p>
      </dgm:t>
    </dgm:pt>
    <dgm:pt modelId="{A90FACED-E7FF-41A3-8CF8-94EE6B10AA9F}" type="parTrans" cxnId="{6D63D1F4-91AE-432E-B41A-3C314E28A141}">
      <dgm:prSet/>
      <dgm:spPr/>
      <dgm:t>
        <a:bodyPr/>
        <a:lstStyle/>
        <a:p>
          <a:endParaRPr lang="es-ES"/>
        </a:p>
      </dgm:t>
    </dgm:pt>
    <dgm:pt modelId="{FEE96084-0005-4EDC-B0F2-A4B104E3D58E}" type="sibTrans" cxnId="{6D63D1F4-91AE-432E-B41A-3C314E28A141}">
      <dgm:prSet/>
      <dgm:spPr/>
      <dgm:t>
        <a:bodyPr/>
        <a:lstStyle/>
        <a:p>
          <a:endParaRPr lang="es-ES"/>
        </a:p>
      </dgm:t>
    </dgm:pt>
    <dgm:pt modelId="{9EA0ECB6-B6F9-43A0-8DF1-9E4A3969FE82}">
      <dgm:prSet custT="1"/>
      <dgm:spPr/>
      <dgm:t>
        <a:bodyPr/>
        <a:lstStyle/>
        <a:p>
          <a:r>
            <a:rPr lang="es-ES" sz="1400" b="1" dirty="0"/>
            <a:t>Déficit en infraestructura de aeródromos y puntos de posada de helicópteros</a:t>
          </a:r>
        </a:p>
      </dgm:t>
    </dgm:pt>
    <dgm:pt modelId="{308A3AA0-C9C5-4584-A52B-B50EEAA3C048}" type="parTrans" cxnId="{44A8F6F2-9A55-4153-AE49-05745227DBEE}">
      <dgm:prSet/>
      <dgm:spPr/>
      <dgm:t>
        <a:bodyPr/>
        <a:lstStyle/>
        <a:p>
          <a:endParaRPr lang="es-ES"/>
        </a:p>
      </dgm:t>
    </dgm:pt>
    <dgm:pt modelId="{CF6F7F38-9087-4FB7-BF39-6652663D1028}" type="sibTrans" cxnId="{44A8F6F2-9A55-4153-AE49-05745227DBEE}">
      <dgm:prSet/>
      <dgm:spPr/>
      <dgm:t>
        <a:bodyPr/>
        <a:lstStyle/>
        <a:p>
          <a:endParaRPr lang="es-ES"/>
        </a:p>
      </dgm:t>
    </dgm:pt>
    <dgm:pt modelId="{B80C0D2B-91BA-4B7F-842D-F6F59DCBDF9F}" type="pres">
      <dgm:prSet presAssocID="{E10076B3-5D81-4FB1-A9E2-A0EE0727290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85927F63-0841-4BC3-986B-A50E5EE8CF45}" type="pres">
      <dgm:prSet presAssocID="{7D75D17A-AC63-4945-8B01-F37D4B190FD9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D2FC28A-0912-4FF4-9A63-B649FC52BE67}" type="pres">
      <dgm:prSet presAssocID="{A9A63AA1-47F3-405F-A275-8ABFAF3D06B9}" presName="sibTrans" presStyleCnt="0"/>
      <dgm:spPr/>
    </dgm:pt>
    <dgm:pt modelId="{2007951D-9BD4-41C8-861C-FF1BCDDC2696}" type="pres">
      <dgm:prSet presAssocID="{685174F5-42BB-4A58-B8B8-9E73AE7DA3A5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0E51C96-0284-4DCD-9EB8-7FDE606FA5E6}" type="pres">
      <dgm:prSet presAssocID="{907E13B1-9C43-4CA8-8BAB-DC9C89CA3DD3}" presName="sibTrans" presStyleCnt="0"/>
      <dgm:spPr/>
    </dgm:pt>
    <dgm:pt modelId="{28C3AED6-FD7D-4D9F-9456-0CFF4394C328}" type="pres">
      <dgm:prSet presAssocID="{B0F3C601-6E72-47BC-A464-72E960FFB11E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4AD0D6A2-7250-40FC-9F0F-71FA081D5AFF}" type="pres">
      <dgm:prSet presAssocID="{721DED0E-7892-4E86-9BA8-1A0C1378B6C3}" presName="sibTrans" presStyleCnt="0"/>
      <dgm:spPr/>
    </dgm:pt>
    <dgm:pt modelId="{16F93081-6D92-4E8B-9EE2-4457A92BFB89}" type="pres">
      <dgm:prSet presAssocID="{5EEDC4AC-E979-441F-B449-EF0F5DCB8B49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5E8D078-B80F-416C-A618-17A7C643C6B9}" type="pres">
      <dgm:prSet presAssocID="{8585DC0C-91C6-4D28-BF23-40653CF8E6EA}" presName="sibTrans" presStyleCnt="0"/>
      <dgm:spPr/>
    </dgm:pt>
    <dgm:pt modelId="{3270E82F-8F8D-436C-BAB9-F2BE602657C7}" type="pres">
      <dgm:prSet presAssocID="{7F4496DC-E869-4DB3-B099-A8C8AA37E31D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A84273B-B634-40CA-9726-F4E19DC4682A}" type="pres">
      <dgm:prSet presAssocID="{DAFDEFBF-9A23-459D-8492-18949E1D2ABC}" presName="sibTrans" presStyleCnt="0"/>
      <dgm:spPr/>
    </dgm:pt>
    <dgm:pt modelId="{26B33F8B-6477-483E-A2EB-8323750F7049}" type="pres">
      <dgm:prSet presAssocID="{AC5DACF0-F3E7-4E97-941F-4196CBF07A7F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8D7DCD52-F909-4431-A1C7-F4EFBED1CC88}" type="pres">
      <dgm:prSet presAssocID="{FEE96084-0005-4EDC-B0F2-A4B104E3D58E}" presName="sibTrans" presStyleCnt="0"/>
      <dgm:spPr/>
    </dgm:pt>
    <dgm:pt modelId="{4C4E9D13-54E7-48B4-87CD-A2DAC1EC5863}" type="pres">
      <dgm:prSet presAssocID="{9EA0ECB6-B6F9-43A0-8DF1-9E4A3969FE82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6D63D1F4-91AE-432E-B41A-3C314E28A141}" srcId="{E10076B3-5D81-4FB1-A9E2-A0EE0727290C}" destId="{AC5DACF0-F3E7-4E97-941F-4196CBF07A7F}" srcOrd="5" destOrd="0" parTransId="{A90FACED-E7FF-41A3-8CF8-94EE6B10AA9F}" sibTransId="{FEE96084-0005-4EDC-B0F2-A4B104E3D58E}"/>
    <dgm:cxn modelId="{44A8F6F2-9A55-4153-AE49-05745227DBEE}" srcId="{E10076B3-5D81-4FB1-A9E2-A0EE0727290C}" destId="{9EA0ECB6-B6F9-43A0-8DF1-9E4A3969FE82}" srcOrd="6" destOrd="0" parTransId="{308A3AA0-C9C5-4584-A52B-B50EEAA3C048}" sibTransId="{CF6F7F38-9087-4FB7-BF39-6652663D1028}"/>
    <dgm:cxn modelId="{101AA3ED-976F-433D-9287-F881EACB2879}" srcId="{E10076B3-5D81-4FB1-A9E2-A0EE0727290C}" destId="{7F4496DC-E869-4DB3-B099-A8C8AA37E31D}" srcOrd="4" destOrd="0" parTransId="{7BDB0374-252D-41EE-AB07-24DD9B366F79}" sibTransId="{DAFDEFBF-9A23-459D-8492-18949E1D2ABC}"/>
    <dgm:cxn modelId="{6A4CF0A8-C81A-4AE9-89A0-3367D95B8F2B}" srcId="{E10076B3-5D81-4FB1-A9E2-A0EE0727290C}" destId="{7D75D17A-AC63-4945-8B01-F37D4B190FD9}" srcOrd="0" destOrd="0" parTransId="{1B06CF01-FDF2-4DF1-AAA5-28CE0B60AA96}" sibTransId="{A9A63AA1-47F3-405F-A275-8ABFAF3D06B9}"/>
    <dgm:cxn modelId="{A16435E9-FAF1-4E09-A7E2-D66C75A427FA}" type="presOf" srcId="{5EEDC4AC-E979-441F-B449-EF0F5DCB8B49}" destId="{16F93081-6D92-4E8B-9EE2-4457A92BFB89}" srcOrd="0" destOrd="0" presId="urn:microsoft.com/office/officeart/2005/8/layout/default"/>
    <dgm:cxn modelId="{B2650A15-7866-4B04-9D3C-318D5367322E}" srcId="{E10076B3-5D81-4FB1-A9E2-A0EE0727290C}" destId="{5EEDC4AC-E979-441F-B449-EF0F5DCB8B49}" srcOrd="3" destOrd="0" parTransId="{26416C6C-D1A5-4996-9FAC-AD2DBFF9EA24}" sibTransId="{8585DC0C-91C6-4D28-BF23-40653CF8E6EA}"/>
    <dgm:cxn modelId="{21526B83-FF6F-4694-938C-9BCBF6AC7C3A}" type="presOf" srcId="{7D75D17A-AC63-4945-8B01-F37D4B190FD9}" destId="{85927F63-0841-4BC3-986B-A50E5EE8CF45}" srcOrd="0" destOrd="0" presId="urn:microsoft.com/office/officeart/2005/8/layout/default"/>
    <dgm:cxn modelId="{FBD6880D-A6E5-407C-B3D8-3BC88BB4B7C6}" type="presOf" srcId="{685174F5-42BB-4A58-B8B8-9E73AE7DA3A5}" destId="{2007951D-9BD4-41C8-861C-FF1BCDDC2696}" srcOrd="0" destOrd="0" presId="urn:microsoft.com/office/officeart/2005/8/layout/default"/>
    <dgm:cxn modelId="{564C892E-23B3-491B-AE64-17D5734835B5}" type="presOf" srcId="{9EA0ECB6-B6F9-43A0-8DF1-9E4A3969FE82}" destId="{4C4E9D13-54E7-48B4-87CD-A2DAC1EC5863}" srcOrd="0" destOrd="0" presId="urn:microsoft.com/office/officeart/2005/8/layout/default"/>
    <dgm:cxn modelId="{77F2B204-B5C5-4DCB-B730-E8C640997689}" srcId="{E10076B3-5D81-4FB1-A9E2-A0EE0727290C}" destId="{B0F3C601-6E72-47BC-A464-72E960FFB11E}" srcOrd="2" destOrd="0" parTransId="{8DDF2AB6-5DD7-4076-A2CE-BFA55CCA4B95}" sibTransId="{721DED0E-7892-4E86-9BA8-1A0C1378B6C3}"/>
    <dgm:cxn modelId="{3AD991F6-37B2-4A9D-B0E4-E4F8FDCB5349}" srcId="{E10076B3-5D81-4FB1-A9E2-A0EE0727290C}" destId="{685174F5-42BB-4A58-B8B8-9E73AE7DA3A5}" srcOrd="1" destOrd="0" parTransId="{F9A3086A-BF76-4BC7-965B-2A931D19BD96}" sibTransId="{907E13B1-9C43-4CA8-8BAB-DC9C89CA3DD3}"/>
    <dgm:cxn modelId="{B420AD41-E93D-4BF2-843B-8A7CF879EE20}" type="presOf" srcId="{B0F3C601-6E72-47BC-A464-72E960FFB11E}" destId="{28C3AED6-FD7D-4D9F-9456-0CFF4394C328}" srcOrd="0" destOrd="0" presId="urn:microsoft.com/office/officeart/2005/8/layout/default"/>
    <dgm:cxn modelId="{1D9C050D-FE7B-4D87-B104-DFEA87554892}" type="presOf" srcId="{AC5DACF0-F3E7-4E97-941F-4196CBF07A7F}" destId="{26B33F8B-6477-483E-A2EB-8323750F7049}" srcOrd="0" destOrd="0" presId="urn:microsoft.com/office/officeart/2005/8/layout/default"/>
    <dgm:cxn modelId="{A9BF88C3-646D-4237-A72C-56DC15BDB62D}" type="presOf" srcId="{7F4496DC-E869-4DB3-B099-A8C8AA37E31D}" destId="{3270E82F-8F8D-436C-BAB9-F2BE602657C7}" srcOrd="0" destOrd="0" presId="urn:microsoft.com/office/officeart/2005/8/layout/default"/>
    <dgm:cxn modelId="{AC3109B5-620C-0C46-ACF3-DDA871793620}" type="presOf" srcId="{E10076B3-5D81-4FB1-A9E2-A0EE0727290C}" destId="{B80C0D2B-91BA-4B7F-842D-F6F59DCBDF9F}" srcOrd="0" destOrd="0" presId="urn:microsoft.com/office/officeart/2005/8/layout/default"/>
    <dgm:cxn modelId="{700A2897-D089-4FB2-B010-3F933660501E}" type="presParOf" srcId="{B80C0D2B-91BA-4B7F-842D-F6F59DCBDF9F}" destId="{85927F63-0841-4BC3-986B-A50E5EE8CF45}" srcOrd="0" destOrd="0" presId="urn:microsoft.com/office/officeart/2005/8/layout/default"/>
    <dgm:cxn modelId="{25ED83FE-CA75-49E1-80BC-2242781A7590}" type="presParOf" srcId="{B80C0D2B-91BA-4B7F-842D-F6F59DCBDF9F}" destId="{6D2FC28A-0912-4FF4-9A63-B649FC52BE67}" srcOrd="1" destOrd="0" presId="urn:microsoft.com/office/officeart/2005/8/layout/default"/>
    <dgm:cxn modelId="{F84FB995-DA0A-45D6-83C5-FCE9F358F0AA}" type="presParOf" srcId="{B80C0D2B-91BA-4B7F-842D-F6F59DCBDF9F}" destId="{2007951D-9BD4-41C8-861C-FF1BCDDC2696}" srcOrd="2" destOrd="0" presId="urn:microsoft.com/office/officeart/2005/8/layout/default"/>
    <dgm:cxn modelId="{1FAD6418-D22C-4CEE-A761-EA0880AAB2BC}" type="presParOf" srcId="{B80C0D2B-91BA-4B7F-842D-F6F59DCBDF9F}" destId="{00E51C96-0284-4DCD-9EB8-7FDE606FA5E6}" srcOrd="3" destOrd="0" presId="urn:microsoft.com/office/officeart/2005/8/layout/default"/>
    <dgm:cxn modelId="{26BA7690-62D7-4E2A-85E3-3A4671AAD7C7}" type="presParOf" srcId="{B80C0D2B-91BA-4B7F-842D-F6F59DCBDF9F}" destId="{28C3AED6-FD7D-4D9F-9456-0CFF4394C328}" srcOrd="4" destOrd="0" presId="urn:microsoft.com/office/officeart/2005/8/layout/default"/>
    <dgm:cxn modelId="{A99613FB-9792-4AC9-9EDA-18ED7D2BADA7}" type="presParOf" srcId="{B80C0D2B-91BA-4B7F-842D-F6F59DCBDF9F}" destId="{4AD0D6A2-7250-40FC-9F0F-71FA081D5AFF}" srcOrd="5" destOrd="0" presId="urn:microsoft.com/office/officeart/2005/8/layout/default"/>
    <dgm:cxn modelId="{F8311AF0-98B4-43F6-B586-B1B4A5134F36}" type="presParOf" srcId="{B80C0D2B-91BA-4B7F-842D-F6F59DCBDF9F}" destId="{16F93081-6D92-4E8B-9EE2-4457A92BFB89}" srcOrd="6" destOrd="0" presId="urn:microsoft.com/office/officeart/2005/8/layout/default"/>
    <dgm:cxn modelId="{561032AE-7C7F-43FF-BD5D-CC54867BCCDF}" type="presParOf" srcId="{B80C0D2B-91BA-4B7F-842D-F6F59DCBDF9F}" destId="{65E8D078-B80F-416C-A618-17A7C643C6B9}" srcOrd="7" destOrd="0" presId="urn:microsoft.com/office/officeart/2005/8/layout/default"/>
    <dgm:cxn modelId="{25C230DE-1B56-4BE3-A4BD-AF7205BBB394}" type="presParOf" srcId="{B80C0D2B-91BA-4B7F-842D-F6F59DCBDF9F}" destId="{3270E82F-8F8D-436C-BAB9-F2BE602657C7}" srcOrd="8" destOrd="0" presId="urn:microsoft.com/office/officeart/2005/8/layout/default"/>
    <dgm:cxn modelId="{BFF9BB12-ECA0-42AE-AB3A-49175242BE01}" type="presParOf" srcId="{B80C0D2B-91BA-4B7F-842D-F6F59DCBDF9F}" destId="{0A84273B-B634-40CA-9726-F4E19DC4682A}" srcOrd="9" destOrd="0" presId="urn:microsoft.com/office/officeart/2005/8/layout/default"/>
    <dgm:cxn modelId="{7E33EF69-86C1-4CDC-9E87-AAB524AFE820}" type="presParOf" srcId="{B80C0D2B-91BA-4B7F-842D-F6F59DCBDF9F}" destId="{26B33F8B-6477-483E-A2EB-8323750F7049}" srcOrd="10" destOrd="0" presId="urn:microsoft.com/office/officeart/2005/8/layout/default"/>
    <dgm:cxn modelId="{7A556510-42DB-4F05-A935-E600D46FFF39}" type="presParOf" srcId="{B80C0D2B-91BA-4B7F-842D-F6F59DCBDF9F}" destId="{8D7DCD52-F909-4431-A1C7-F4EFBED1CC88}" srcOrd="11" destOrd="0" presId="urn:microsoft.com/office/officeart/2005/8/layout/default"/>
    <dgm:cxn modelId="{1F32819B-8B41-483D-A086-65BA9E3269CE}" type="presParOf" srcId="{B80C0D2B-91BA-4B7F-842D-F6F59DCBDF9F}" destId="{4C4E9D13-54E7-48B4-87CD-A2DAC1EC5863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10076B3-5D81-4FB1-A9E2-A0EE0727290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7D75D17A-AC63-4945-8B01-F37D4B190FD9}">
      <dgm:prSet phldrT="[Texto]" custT="1"/>
      <dgm:spPr/>
      <dgm:t>
        <a:bodyPr/>
        <a:lstStyle/>
        <a:p>
          <a:r>
            <a:rPr lang="es-CL" sz="1400" b="1" dirty="0"/>
            <a:t>Zonas de Riesgo con carencia de obras de contención, especialmente en zonas de asentamientos humanos</a:t>
          </a:r>
          <a:endParaRPr lang="es-ES" sz="1400" b="1" dirty="0"/>
        </a:p>
      </dgm:t>
    </dgm:pt>
    <dgm:pt modelId="{1B06CF01-FDF2-4DF1-AAA5-28CE0B60AA96}" type="parTrans" cxnId="{6A4CF0A8-C81A-4AE9-89A0-3367D95B8F2B}">
      <dgm:prSet/>
      <dgm:spPr/>
      <dgm:t>
        <a:bodyPr/>
        <a:lstStyle/>
        <a:p>
          <a:endParaRPr lang="es-ES" sz="2000"/>
        </a:p>
      </dgm:t>
    </dgm:pt>
    <dgm:pt modelId="{A9A63AA1-47F3-405F-A275-8ABFAF3D06B9}" type="sibTrans" cxnId="{6A4CF0A8-C81A-4AE9-89A0-3367D95B8F2B}">
      <dgm:prSet/>
      <dgm:spPr/>
      <dgm:t>
        <a:bodyPr/>
        <a:lstStyle/>
        <a:p>
          <a:endParaRPr lang="es-ES" sz="2000"/>
        </a:p>
      </dgm:t>
    </dgm:pt>
    <dgm:pt modelId="{1C20DA2E-947E-438D-8975-80F977135681}">
      <dgm:prSet custT="1"/>
      <dgm:spPr/>
      <dgm:t>
        <a:bodyPr/>
        <a:lstStyle/>
        <a:p>
          <a:r>
            <a:rPr lang="es-CL" sz="1400" b="1" dirty="0"/>
            <a:t>Carencia de gestión del recurso hídrico, que puede generar conflictos en la utilización del recurso. </a:t>
          </a:r>
          <a:endParaRPr lang="es-ES" sz="1400" b="1" dirty="0"/>
        </a:p>
      </dgm:t>
    </dgm:pt>
    <dgm:pt modelId="{439115C3-E0DF-41FE-909F-0B29DC19BECA}" type="parTrans" cxnId="{9B5763C8-D1A2-4DCD-9C2D-CA3512135999}">
      <dgm:prSet/>
      <dgm:spPr/>
      <dgm:t>
        <a:bodyPr/>
        <a:lstStyle/>
        <a:p>
          <a:endParaRPr lang="es-ES"/>
        </a:p>
      </dgm:t>
    </dgm:pt>
    <dgm:pt modelId="{84A14CD2-9299-494C-89CA-81F681C4EFE4}" type="sibTrans" cxnId="{9B5763C8-D1A2-4DCD-9C2D-CA3512135999}">
      <dgm:prSet/>
      <dgm:spPr/>
      <dgm:t>
        <a:bodyPr/>
        <a:lstStyle/>
        <a:p>
          <a:endParaRPr lang="es-ES"/>
        </a:p>
      </dgm:t>
    </dgm:pt>
    <dgm:pt modelId="{5E87A2C5-121B-4F28-B5BC-AA0E31227930}">
      <dgm:prSet custT="1"/>
      <dgm:spPr/>
      <dgm:t>
        <a:bodyPr/>
        <a:lstStyle/>
        <a:p>
          <a:r>
            <a:rPr lang="es-CL" sz="1400" b="1" dirty="0"/>
            <a:t>Carencia de información respecto a la situación de las aguas subterráneas de la región. </a:t>
          </a:r>
          <a:endParaRPr lang="es-ES" sz="1400" b="1" dirty="0"/>
        </a:p>
      </dgm:t>
    </dgm:pt>
    <dgm:pt modelId="{70B404A3-4F7F-461D-B2A4-79E34CEBDDC0}" type="parTrans" cxnId="{D742C5CB-5B49-414E-8AD2-80BEFD34D8DA}">
      <dgm:prSet/>
      <dgm:spPr/>
      <dgm:t>
        <a:bodyPr/>
        <a:lstStyle/>
        <a:p>
          <a:endParaRPr lang="es-ES"/>
        </a:p>
      </dgm:t>
    </dgm:pt>
    <dgm:pt modelId="{E1750EAE-2A48-49DB-905C-7D13934B5200}" type="sibTrans" cxnId="{D742C5CB-5B49-414E-8AD2-80BEFD34D8DA}">
      <dgm:prSet/>
      <dgm:spPr/>
      <dgm:t>
        <a:bodyPr/>
        <a:lstStyle/>
        <a:p>
          <a:endParaRPr lang="es-ES"/>
        </a:p>
      </dgm:t>
    </dgm:pt>
    <dgm:pt modelId="{35924CEB-CF3B-48E2-9DBB-482823BE5C18}">
      <dgm:prSet custT="1"/>
      <dgm:spPr/>
      <dgm:t>
        <a:bodyPr/>
        <a:lstStyle/>
        <a:p>
          <a:r>
            <a:rPr lang="es-CL" sz="1400" b="1" dirty="0"/>
            <a:t>Falta de desarrollo en sistemas hídricos que permitan la sustentabilidad en el consumo humano y agrícola - productivo. </a:t>
          </a:r>
          <a:endParaRPr lang="es-ES" sz="1400" b="1" dirty="0"/>
        </a:p>
      </dgm:t>
    </dgm:pt>
    <dgm:pt modelId="{8002C798-A75C-4E65-B0FB-6481129022B1}" type="parTrans" cxnId="{9C841669-DFCD-449D-BA06-31734DF84594}">
      <dgm:prSet/>
      <dgm:spPr/>
      <dgm:t>
        <a:bodyPr/>
        <a:lstStyle/>
        <a:p>
          <a:endParaRPr lang="es-ES"/>
        </a:p>
      </dgm:t>
    </dgm:pt>
    <dgm:pt modelId="{BD60FCAF-3751-4EE0-B6B9-AB08EE93BA68}" type="sibTrans" cxnId="{9C841669-DFCD-449D-BA06-31734DF84594}">
      <dgm:prSet/>
      <dgm:spPr/>
      <dgm:t>
        <a:bodyPr/>
        <a:lstStyle/>
        <a:p>
          <a:endParaRPr lang="es-ES"/>
        </a:p>
      </dgm:t>
    </dgm:pt>
    <dgm:pt modelId="{D03AF573-4C9C-4566-9E6E-66B7240C6096}">
      <dgm:prSet custT="1"/>
      <dgm:spPr/>
      <dgm:t>
        <a:bodyPr/>
        <a:lstStyle/>
        <a:p>
          <a:r>
            <a:rPr lang="es-CL" sz="1400" b="1" dirty="0"/>
            <a:t>Contaminación de aguas y baja calidad para el consumo y desarrollo agrícola.</a:t>
          </a:r>
          <a:endParaRPr lang="es-ES" sz="1400" b="1" dirty="0"/>
        </a:p>
      </dgm:t>
    </dgm:pt>
    <dgm:pt modelId="{F49FF1F2-F626-415A-924C-80CF29A759D5}" type="parTrans" cxnId="{A3A99EA6-4B61-4819-B692-27777FDD0A62}">
      <dgm:prSet/>
      <dgm:spPr/>
      <dgm:t>
        <a:bodyPr/>
        <a:lstStyle/>
        <a:p>
          <a:endParaRPr lang="es-ES"/>
        </a:p>
      </dgm:t>
    </dgm:pt>
    <dgm:pt modelId="{5A468D7B-E484-453B-8C3E-F779B3FB0282}" type="sibTrans" cxnId="{A3A99EA6-4B61-4819-B692-27777FDD0A62}">
      <dgm:prSet/>
      <dgm:spPr/>
      <dgm:t>
        <a:bodyPr/>
        <a:lstStyle/>
        <a:p>
          <a:endParaRPr lang="es-ES"/>
        </a:p>
      </dgm:t>
    </dgm:pt>
    <dgm:pt modelId="{999CC29E-41FA-42DE-8B8A-8E327B640512}">
      <dgm:prSet custT="1"/>
      <dgm:spPr/>
      <dgm:t>
        <a:bodyPr/>
        <a:lstStyle/>
        <a:p>
          <a:r>
            <a:rPr lang="es-CL" sz="1400" b="1" dirty="0"/>
            <a:t>Falta de información de los alcances que ha tenido el cambio climático en ecosistemas altiplánicos</a:t>
          </a:r>
          <a:endParaRPr lang="es-ES" sz="1400" b="1" dirty="0"/>
        </a:p>
      </dgm:t>
    </dgm:pt>
    <dgm:pt modelId="{DEA057DC-E683-43E2-8E9D-8B79CD8B3394}" type="parTrans" cxnId="{2835D21A-7124-4D04-BD2E-AFD1BB4A91BE}">
      <dgm:prSet/>
      <dgm:spPr/>
      <dgm:t>
        <a:bodyPr/>
        <a:lstStyle/>
        <a:p>
          <a:endParaRPr lang="es-ES"/>
        </a:p>
      </dgm:t>
    </dgm:pt>
    <dgm:pt modelId="{620017B2-BA65-48CF-B588-9AD8B0405F2A}" type="sibTrans" cxnId="{2835D21A-7124-4D04-BD2E-AFD1BB4A91BE}">
      <dgm:prSet/>
      <dgm:spPr/>
      <dgm:t>
        <a:bodyPr/>
        <a:lstStyle/>
        <a:p>
          <a:endParaRPr lang="es-ES"/>
        </a:p>
      </dgm:t>
    </dgm:pt>
    <dgm:pt modelId="{2E5368E5-4585-4FF9-BA76-069C0BB110E4}">
      <dgm:prSet custT="1"/>
      <dgm:spPr/>
      <dgm:t>
        <a:bodyPr/>
        <a:lstStyle/>
        <a:p>
          <a:r>
            <a:rPr lang="es-CL" sz="1400" b="1" dirty="0"/>
            <a:t>Carencia de conocimiento respecto a la identidad de cada uno de esos ecosistemas, es decir, cada una de las especies endémicas y sus características físicas (agua, suelo y aire)</a:t>
          </a:r>
          <a:endParaRPr lang="es-ES" sz="1400" b="1" dirty="0"/>
        </a:p>
      </dgm:t>
    </dgm:pt>
    <dgm:pt modelId="{42B830E0-6BF1-4A28-AA10-70C6DC6912B0}" type="parTrans" cxnId="{DF36E5B8-A3AC-4AE8-9A10-AD4FABCC3468}">
      <dgm:prSet/>
      <dgm:spPr/>
      <dgm:t>
        <a:bodyPr/>
        <a:lstStyle/>
        <a:p>
          <a:endParaRPr lang="es-ES"/>
        </a:p>
      </dgm:t>
    </dgm:pt>
    <dgm:pt modelId="{D2C4631F-ABED-4783-852C-7A385F1062FC}" type="sibTrans" cxnId="{DF36E5B8-A3AC-4AE8-9A10-AD4FABCC3468}">
      <dgm:prSet/>
      <dgm:spPr/>
      <dgm:t>
        <a:bodyPr/>
        <a:lstStyle/>
        <a:p>
          <a:endParaRPr lang="es-ES"/>
        </a:p>
      </dgm:t>
    </dgm:pt>
    <dgm:pt modelId="{841F6448-D313-40C2-A3E4-6B6C3033B4E3}">
      <dgm:prSet custT="1"/>
      <dgm:spPr/>
      <dgm:t>
        <a:bodyPr/>
        <a:lstStyle/>
        <a:p>
          <a:r>
            <a:rPr lang="es-CL" sz="1400" b="1" dirty="0"/>
            <a:t>Elevados costos de energía, con edificaciones no sustentables, que no aprovechan la energía solar o de acondicionamiento ambiental pasivo</a:t>
          </a:r>
          <a:endParaRPr lang="es-ES" sz="1400" b="1" dirty="0"/>
        </a:p>
      </dgm:t>
    </dgm:pt>
    <dgm:pt modelId="{7171172C-C7C5-4169-B9ED-6B9FC9D4B723}" type="parTrans" cxnId="{978E45EB-0D2E-4D38-AC28-1B329202DD83}">
      <dgm:prSet/>
      <dgm:spPr/>
      <dgm:t>
        <a:bodyPr/>
        <a:lstStyle/>
        <a:p>
          <a:endParaRPr lang="es-ES"/>
        </a:p>
      </dgm:t>
    </dgm:pt>
    <dgm:pt modelId="{1B3C5175-B923-4FAA-9213-233C1BFAB2A7}" type="sibTrans" cxnId="{978E45EB-0D2E-4D38-AC28-1B329202DD83}">
      <dgm:prSet/>
      <dgm:spPr/>
      <dgm:t>
        <a:bodyPr/>
        <a:lstStyle/>
        <a:p>
          <a:endParaRPr lang="es-ES"/>
        </a:p>
      </dgm:t>
    </dgm:pt>
    <dgm:pt modelId="{B80C0D2B-91BA-4B7F-842D-F6F59DCBDF9F}" type="pres">
      <dgm:prSet presAssocID="{E10076B3-5D81-4FB1-A9E2-A0EE0727290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85927F63-0841-4BC3-986B-A50E5EE8CF45}" type="pres">
      <dgm:prSet presAssocID="{7D75D17A-AC63-4945-8B01-F37D4B190FD9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D2FC28A-0912-4FF4-9A63-B649FC52BE67}" type="pres">
      <dgm:prSet presAssocID="{A9A63AA1-47F3-405F-A275-8ABFAF3D06B9}" presName="sibTrans" presStyleCnt="0"/>
      <dgm:spPr/>
    </dgm:pt>
    <dgm:pt modelId="{B399E899-A082-4678-B185-9736C65F2322}" type="pres">
      <dgm:prSet presAssocID="{1C20DA2E-947E-438D-8975-80F977135681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A118EDB-CE66-4AEF-8ABE-DB38C667F2D9}" type="pres">
      <dgm:prSet presAssocID="{84A14CD2-9299-494C-89CA-81F681C4EFE4}" presName="sibTrans" presStyleCnt="0"/>
      <dgm:spPr/>
    </dgm:pt>
    <dgm:pt modelId="{5C9846B4-966D-40D5-A5C9-ECBDC57906DC}" type="pres">
      <dgm:prSet presAssocID="{5E87A2C5-121B-4F28-B5BC-AA0E31227930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C9C5702-59BD-4EC8-AEE6-0682A7F3E240}" type="pres">
      <dgm:prSet presAssocID="{E1750EAE-2A48-49DB-905C-7D13934B5200}" presName="sibTrans" presStyleCnt="0"/>
      <dgm:spPr/>
    </dgm:pt>
    <dgm:pt modelId="{4AE69216-EA59-4FA5-84D1-72E42D772B05}" type="pres">
      <dgm:prSet presAssocID="{35924CEB-CF3B-48E2-9DBB-482823BE5C18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788B1493-CB7F-4C75-AE1F-10C3151D4C37}" type="pres">
      <dgm:prSet presAssocID="{BD60FCAF-3751-4EE0-B6B9-AB08EE93BA68}" presName="sibTrans" presStyleCnt="0"/>
      <dgm:spPr/>
    </dgm:pt>
    <dgm:pt modelId="{9DBA0B0B-B085-4A45-B62A-F51CA173AA8D}" type="pres">
      <dgm:prSet presAssocID="{D03AF573-4C9C-4566-9E6E-66B7240C6096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97A48E97-4C5A-41DC-AA60-56B60F05CB22}" type="pres">
      <dgm:prSet presAssocID="{5A468D7B-E484-453B-8C3E-F779B3FB0282}" presName="sibTrans" presStyleCnt="0"/>
      <dgm:spPr/>
    </dgm:pt>
    <dgm:pt modelId="{5A87E5D3-EACF-4AF3-B9F1-AF4132250972}" type="pres">
      <dgm:prSet presAssocID="{999CC29E-41FA-42DE-8B8A-8E327B640512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74EE5F54-45E8-4175-AC28-ECFDC74E462C}" type="pres">
      <dgm:prSet presAssocID="{620017B2-BA65-48CF-B588-9AD8B0405F2A}" presName="sibTrans" presStyleCnt="0"/>
      <dgm:spPr/>
    </dgm:pt>
    <dgm:pt modelId="{25971621-D3AE-462C-8BEF-E673591D3408}" type="pres">
      <dgm:prSet presAssocID="{2E5368E5-4585-4FF9-BA76-069C0BB110E4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7CE4BDB8-47FB-426B-B512-7B54DDE7388E}" type="pres">
      <dgm:prSet presAssocID="{D2C4631F-ABED-4783-852C-7A385F1062FC}" presName="sibTrans" presStyleCnt="0"/>
      <dgm:spPr/>
    </dgm:pt>
    <dgm:pt modelId="{0013DBF3-32FE-4A27-BF16-3951F59A3F4E}" type="pres">
      <dgm:prSet presAssocID="{841F6448-D313-40C2-A3E4-6B6C3033B4E3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D6DBACBF-C4DC-471A-B1F2-CB0CDD1C3219}" type="presOf" srcId="{D03AF573-4C9C-4566-9E6E-66B7240C6096}" destId="{9DBA0B0B-B085-4A45-B62A-F51CA173AA8D}" srcOrd="0" destOrd="0" presId="urn:microsoft.com/office/officeart/2005/8/layout/default"/>
    <dgm:cxn modelId="{6A4CF0A8-C81A-4AE9-89A0-3367D95B8F2B}" srcId="{E10076B3-5D81-4FB1-A9E2-A0EE0727290C}" destId="{7D75D17A-AC63-4945-8B01-F37D4B190FD9}" srcOrd="0" destOrd="0" parTransId="{1B06CF01-FDF2-4DF1-AAA5-28CE0B60AA96}" sibTransId="{A9A63AA1-47F3-405F-A275-8ABFAF3D06B9}"/>
    <dgm:cxn modelId="{AC15CC71-3500-4767-A180-E6C1ECE602A4}" type="presOf" srcId="{2E5368E5-4585-4FF9-BA76-069C0BB110E4}" destId="{25971621-D3AE-462C-8BEF-E673591D3408}" srcOrd="0" destOrd="0" presId="urn:microsoft.com/office/officeart/2005/8/layout/default"/>
    <dgm:cxn modelId="{896CDBA2-7758-47F0-8CD2-29145EAEA05C}" type="presOf" srcId="{999CC29E-41FA-42DE-8B8A-8E327B640512}" destId="{5A87E5D3-EACF-4AF3-B9F1-AF4132250972}" srcOrd="0" destOrd="0" presId="urn:microsoft.com/office/officeart/2005/8/layout/default"/>
    <dgm:cxn modelId="{DF36E5B8-A3AC-4AE8-9A10-AD4FABCC3468}" srcId="{E10076B3-5D81-4FB1-A9E2-A0EE0727290C}" destId="{2E5368E5-4585-4FF9-BA76-069C0BB110E4}" srcOrd="6" destOrd="0" parTransId="{42B830E0-6BF1-4A28-AA10-70C6DC6912B0}" sibTransId="{D2C4631F-ABED-4783-852C-7A385F1062FC}"/>
    <dgm:cxn modelId="{9B5763C8-D1A2-4DCD-9C2D-CA3512135999}" srcId="{E10076B3-5D81-4FB1-A9E2-A0EE0727290C}" destId="{1C20DA2E-947E-438D-8975-80F977135681}" srcOrd="1" destOrd="0" parTransId="{439115C3-E0DF-41FE-909F-0B29DC19BECA}" sibTransId="{84A14CD2-9299-494C-89CA-81F681C4EFE4}"/>
    <dgm:cxn modelId="{2835D21A-7124-4D04-BD2E-AFD1BB4A91BE}" srcId="{E10076B3-5D81-4FB1-A9E2-A0EE0727290C}" destId="{999CC29E-41FA-42DE-8B8A-8E327B640512}" srcOrd="5" destOrd="0" parTransId="{DEA057DC-E683-43E2-8E9D-8B79CD8B3394}" sibTransId="{620017B2-BA65-48CF-B588-9AD8B0405F2A}"/>
    <dgm:cxn modelId="{C6E30792-5C78-4BDB-95B5-C11B192C011C}" type="presOf" srcId="{5E87A2C5-121B-4F28-B5BC-AA0E31227930}" destId="{5C9846B4-966D-40D5-A5C9-ECBDC57906DC}" srcOrd="0" destOrd="0" presId="urn:microsoft.com/office/officeart/2005/8/layout/default"/>
    <dgm:cxn modelId="{AC3109B5-620C-0C46-ACF3-DDA871793620}" type="presOf" srcId="{E10076B3-5D81-4FB1-A9E2-A0EE0727290C}" destId="{B80C0D2B-91BA-4B7F-842D-F6F59DCBDF9F}" srcOrd="0" destOrd="0" presId="urn:microsoft.com/office/officeart/2005/8/layout/default"/>
    <dgm:cxn modelId="{978E45EB-0D2E-4D38-AC28-1B329202DD83}" srcId="{E10076B3-5D81-4FB1-A9E2-A0EE0727290C}" destId="{841F6448-D313-40C2-A3E4-6B6C3033B4E3}" srcOrd="7" destOrd="0" parTransId="{7171172C-C7C5-4169-B9ED-6B9FC9D4B723}" sibTransId="{1B3C5175-B923-4FAA-9213-233C1BFAB2A7}"/>
    <dgm:cxn modelId="{21526B83-FF6F-4694-938C-9BCBF6AC7C3A}" type="presOf" srcId="{7D75D17A-AC63-4945-8B01-F37D4B190FD9}" destId="{85927F63-0841-4BC3-986B-A50E5EE8CF45}" srcOrd="0" destOrd="0" presId="urn:microsoft.com/office/officeart/2005/8/layout/default"/>
    <dgm:cxn modelId="{9C841669-DFCD-449D-BA06-31734DF84594}" srcId="{E10076B3-5D81-4FB1-A9E2-A0EE0727290C}" destId="{35924CEB-CF3B-48E2-9DBB-482823BE5C18}" srcOrd="3" destOrd="0" parTransId="{8002C798-A75C-4E65-B0FB-6481129022B1}" sibTransId="{BD60FCAF-3751-4EE0-B6B9-AB08EE93BA68}"/>
    <dgm:cxn modelId="{D742C5CB-5B49-414E-8AD2-80BEFD34D8DA}" srcId="{E10076B3-5D81-4FB1-A9E2-A0EE0727290C}" destId="{5E87A2C5-121B-4F28-B5BC-AA0E31227930}" srcOrd="2" destOrd="0" parTransId="{70B404A3-4F7F-461D-B2A4-79E34CEBDDC0}" sibTransId="{E1750EAE-2A48-49DB-905C-7D13934B5200}"/>
    <dgm:cxn modelId="{2E0E9451-1566-44C1-966F-D7D5FD9D0B5C}" type="presOf" srcId="{841F6448-D313-40C2-A3E4-6B6C3033B4E3}" destId="{0013DBF3-32FE-4A27-BF16-3951F59A3F4E}" srcOrd="0" destOrd="0" presId="urn:microsoft.com/office/officeart/2005/8/layout/default"/>
    <dgm:cxn modelId="{B5874E40-C408-48F0-91D7-C88DA7A2BF8A}" type="presOf" srcId="{35924CEB-CF3B-48E2-9DBB-482823BE5C18}" destId="{4AE69216-EA59-4FA5-84D1-72E42D772B05}" srcOrd="0" destOrd="0" presId="urn:microsoft.com/office/officeart/2005/8/layout/default"/>
    <dgm:cxn modelId="{A43317CA-E94A-4834-93D9-0AA30A6150C7}" type="presOf" srcId="{1C20DA2E-947E-438D-8975-80F977135681}" destId="{B399E899-A082-4678-B185-9736C65F2322}" srcOrd="0" destOrd="0" presId="urn:microsoft.com/office/officeart/2005/8/layout/default"/>
    <dgm:cxn modelId="{A3A99EA6-4B61-4819-B692-27777FDD0A62}" srcId="{E10076B3-5D81-4FB1-A9E2-A0EE0727290C}" destId="{D03AF573-4C9C-4566-9E6E-66B7240C6096}" srcOrd="4" destOrd="0" parTransId="{F49FF1F2-F626-415A-924C-80CF29A759D5}" sibTransId="{5A468D7B-E484-453B-8C3E-F779B3FB0282}"/>
    <dgm:cxn modelId="{700A2897-D089-4FB2-B010-3F933660501E}" type="presParOf" srcId="{B80C0D2B-91BA-4B7F-842D-F6F59DCBDF9F}" destId="{85927F63-0841-4BC3-986B-A50E5EE8CF45}" srcOrd="0" destOrd="0" presId="urn:microsoft.com/office/officeart/2005/8/layout/default"/>
    <dgm:cxn modelId="{25ED83FE-CA75-49E1-80BC-2242781A7590}" type="presParOf" srcId="{B80C0D2B-91BA-4B7F-842D-F6F59DCBDF9F}" destId="{6D2FC28A-0912-4FF4-9A63-B649FC52BE67}" srcOrd="1" destOrd="0" presId="urn:microsoft.com/office/officeart/2005/8/layout/default"/>
    <dgm:cxn modelId="{A67118AD-E048-4AB4-A0F6-A572B465A7AA}" type="presParOf" srcId="{B80C0D2B-91BA-4B7F-842D-F6F59DCBDF9F}" destId="{B399E899-A082-4678-B185-9736C65F2322}" srcOrd="2" destOrd="0" presId="urn:microsoft.com/office/officeart/2005/8/layout/default"/>
    <dgm:cxn modelId="{0F8D9D82-8E49-40F0-824D-209D463FB754}" type="presParOf" srcId="{B80C0D2B-91BA-4B7F-842D-F6F59DCBDF9F}" destId="{BA118EDB-CE66-4AEF-8ABE-DB38C667F2D9}" srcOrd="3" destOrd="0" presId="urn:microsoft.com/office/officeart/2005/8/layout/default"/>
    <dgm:cxn modelId="{ED7C947E-A35A-4A7F-981C-9E374CFCC842}" type="presParOf" srcId="{B80C0D2B-91BA-4B7F-842D-F6F59DCBDF9F}" destId="{5C9846B4-966D-40D5-A5C9-ECBDC57906DC}" srcOrd="4" destOrd="0" presId="urn:microsoft.com/office/officeart/2005/8/layout/default"/>
    <dgm:cxn modelId="{B593B9E0-2402-433E-BF94-FD500BFEC743}" type="presParOf" srcId="{B80C0D2B-91BA-4B7F-842D-F6F59DCBDF9F}" destId="{6C9C5702-59BD-4EC8-AEE6-0682A7F3E240}" srcOrd="5" destOrd="0" presId="urn:microsoft.com/office/officeart/2005/8/layout/default"/>
    <dgm:cxn modelId="{68E3B279-9A43-46DD-AF02-930F22F520E6}" type="presParOf" srcId="{B80C0D2B-91BA-4B7F-842D-F6F59DCBDF9F}" destId="{4AE69216-EA59-4FA5-84D1-72E42D772B05}" srcOrd="6" destOrd="0" presId="urn:microsoft.com/office/officeart/2005/8/layout/default"/>
    <dgm:cxn modelId="{697E1AAF-2C1A-4685-871F-C29F110FF276}" type="presParOf" srcId="{B80C0D2B-91BA-4B7F-842D-F6F59DCBDF9F}" destId="{788B1493-CB7F-4C75-AE1F-10C3151D4C37}" srcOrd="7" destOrd="0" presId="urn:microsoft.com/office/officeart/2005/8/layout/default"/>
    <dgm:cxn modelId="{BD3CEA93-9BB9-4001-BCC5-4CD02D0992C8}" type="presParOf" srcId="{B80C0D2B-91BA-4B7F-842D-F6F59DCBDF9F}" destId="{9DBA0B0B-B085-4A45-B62A-F51CA173AA8D}" srcOrd="8" destOrd="0" presId="urn:microsoft.com/office/officeart/2005/8/layout/default"/>
    <dgm:cxn modelId="{EB5DC9B6-7DFF-48E7-AAEE-DD0B2573261C}" type="presParOf" srcId="{B80C0D2B-91BA-4B7F-842D-F6F59DCBDF9F}" destId="{97A48E97-4C5A-41DC-AA60-56B60F05CB22}" srcOrd="9" destOrd="0" presId="urn:microsoft.com/office/officeart/2005/8/layout/default"/>
    <dgm:cxn modelId="{463CEA8D-3C47-48F5-9E1A-C0ABA5B9E2DC}" type="presParOf" srcId="{B80C0D2B-91BA-4B7F-842D-F6F59DCBDF9F}" destId="{5A87E5D3-EACF-4AF3-B9F1-AF4132250972}" srcOrd="10" destOrd="0" presId="urn:microsoft.com/office/officeart/2005/8/layout/default"/>
    <dgm:cxn modelId="{8182DF12-BA15-47E6-9CC8-36753F86415D}" type="presParOf" srcId="{B80C0D2B-91BA-4B7F-842D-F6F59DCBDF9F}" destId="{74EE5F54-45E8-4175-AC28-ECFDC74E462C}" srcOrd="11" destOrd="0" presId="urn:microsoft.com/office/officeart/2005/8/layout/default"/>
    <dgm:cxn modelId="{414D0634-404E-4102-9F6D-5B1575ACE453}" type="presParOf" srcId="{B80C0D2B-91BA-4B7F-842D-F6F59DCBDF9F}" destId="{25971621-D3AE-462C-8BEF-E673591D3408}" srcOrd="12" destOrd="0" presId="urn:microsoft.com/office/officeart/2005/8/layout/default"/>
    <dgm:cxn modelId="{5E200541-A79D-461E-8BF2-FECFE46238C9}" type="presParOf" srcId="{B80C0D2B-91BA-4B7F-842D-F6F59DCBDF9F}" destId="{7CE4BDB8-47FB-426B-B512-7B54DDE7388E}" srcOrd="13" destOrd="0" presId="urn:microsoft.com/office/officeart/2005/8/layout/default"/>
    <dgm:cxn modelId="{27FB66D3-847A-49D8-A22B-C7F8D653A150}" type="presParOf" srcId="{B80C0D2B-91BA-4B7F-842D-F6F59DCBDF9F}" destId="{0013DBF3-32FE-4A27-BF16-3951F59A3F4E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08232D-086B-4A94-A131-6C864D2966B4}">
      <dsp:nvSpPr>
        <dsp:cNvPr id="0" name=""/>
        <dsp:cNvSpPr/>
      </dsp:nvSpPr>
      <dsp:spPr>
        <a:xfrm>
          <a:off x="0" y="94198"/>
          <a:ext cx="4240833" cy="21023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9136" tIns="666496" rIns="329136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200" kern="1200" dirty="0" err="1"/>
            <a:t>Macrozona</a:t>
          </a:r>
          <a:r>
            <a:rPr lang="es-CL" sz="1200" kern="1200" dirty="0"/>
            <a:t> Norte, multicultural, patrimonial, con identidad territorial y de recursos geográficos, climáticos y turísticos, que se proyecta como un territorio amable, integrado, equitativo y sustentable para habitar, visitar y conocer, donde se posiciona la calidad de vida como foco de su desarrollo en el ámbito rural y urbano, considerando accesibilidad e inclusión para todos y respeto por el entorno y la identidad local</a:t>
          </a:r>
          <a:endParaRPr lang="es-ES" sz="1200" kern="1200" dirty="0"/>
        </a:p>
      </dsp:txBody>
      <dsp:txXfrm>
        <a:off x="0" y="94198"/>
        <a:ext cx="4240833" cy="2102395"/>
      </dsp:txXfrm>
    </dsp:sp>
    <dsp:sp modelId="{4B4E7D8B-F93A-490E-9133-654AC7862720}">
      <dsp:nvSpPr>
        <dsp:cNvPr id="0" name=""/>
        <dsp:cNvSpPr/>
      </dsp:nvSpPr>
      <dsp:spPr>
        <a:xfrm>
          <a:off x="297136" y="16407"/>
          <a:ext cx="3484582" cy="591420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12205" tIns="0" rIns="112205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kern="1200" dirty="0"/>
            <a:t>Ciudades y Centros Poblados / Infraestructura y Espacios Públicos</a:t>
          </a:r>
          <a:endParaRPr lang="es-ES" sz="1400" kern="1200" dirty="0"/>
        </a:p>
      </dsp:txBody>
      <dsp:txXfrm>
        <a:off x="326007" y="45278"/>
        <a:ext cx="3426840" cy="5336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08232D-086B-4A94-A131-6C864D2966B4}">
      <dsp:nvSpPr>
        <dsp:cNvPr id="0" name=""/>
        <dsp:cNvSpPr/>
      </dsp:nvSpPr>
      <dsp:spPr>
        <a:xfrm>
          <a:off x="0" y="810013"/>
          <a:ext cx="4039724" cy="14024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3527" tIns="166624" rIns="313527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200" kern="1200" dirty="0"/>
            <a:t>La </a:t>
          </a:r>
          <a:r>
            <a:rPr lang="es-CL" sz="1200" kern="1200" dirty="0" err="1"/>
            <a:t>Macrozona</a:t>
          </a:r>
          <a:r>
            <a:rPr lang="es-CL" sz="1200" kern="1200" dirty="0"/>
            <a:t> Norte, se conecta multimodalmente con los países vecinos y entre sus regiones, que integra las zonas rurales, aisladas, y a los pueblos que las habitan, considerando la cobertura de servicios básicos para el desarrollo, fomentando polos de desarrollo en infraestructura social y de servicio, </a:t>
          </a:r>
          <a:r>
            <a:rPr lang="es-ES" sz="1200" kern="1200" dirty="0"/>
            <a:t>potenciando sus atributos locales.</a:t>
          </a:r>
        </a:p>
      </dsp:txBody>
      <dsp:txXfrm>
        <a:off x="0" y="810013"/>
        <a:ext cx="4039724" cy="1402450"/>
      </dsp:txXfrm>
    </dsp:sp>
    <dsp:sp modelId="{4B4E7D8B-F93A-490E-9133-654AC7862720}">
      <dsp:nvSpPr>
        <dsp:cNvPr id="0" name=""/>
        <dsp:cNvSpPr/>
      </dsp:nvSpPr>
      <dsp:spPr>
        <a:xfrm>
          <a:off x="62669" y="275405"/>
          <a:ext cx="2825045" cy="658409"/>
        </a:xfrm>
        <a:prstGeom prst="round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106884" tIns="0" rIns="106884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kern="1200" dirty="0"/>
            <a:t>Equidad Territorial / Movilidad y Conectividad</a:t>
          </a:r>
          <a:endParaRPr lang="es-ES" sz="1400" kern="1200" dirty="0"/>
        </a:p>
      </dsp:txBody>
      <dsp:txXfrm>
        <a:off x="94810" y="307546"/>
        <a:ext cx="2760763" cy="5941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08232D-086B-4A94-A131-6C864D2966B4}">
      <dsp:nvSpPr>
        <dsp:cNvPr id="0" name=""/>
        <dsp:cNvSpPr/>
      </dsp:nvSpPr>
      <dsp:spPr>
        <a:xfrm>
          <a:off x="0" y="392287"/>
          <a:ext cx="4032448" cy="184393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2963" tIns="479044" rIns="312963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200" kern="1200" dirty="0" err="1"/>
            <a:t>Macrozona</a:t>
          </a:r>
          <a:r>
            <a:rPr lang="es-CL" sz="1200" kern="1200" dirty="0"/>
            <a:t> Norte, plataforma de servicios y logística, integrada con América y el Asia Pacífico, intercultural, con una matriz productiva diversificada a partir de la minería, con énfasis en agricultura, logística para el comercio exterior, pesca y turismo, junto a una industria energética sustentable</a:t>
          </a:r>
          <a:r>
            <a:rPr lang="es-CL" sz="1200" b="0" kern="1200" dirty="0"/>
            <a:t>.</a:t>
          </a:r>
          <a:endParaRPr lang="es-ES" sz="1200" b="0" kern="1200" dirty="0"/>
        </a:p>
      </dsp:txBody>
      <dsp:txXfrm>
        <a:off x="0" y="392287"/>
        <a:ext cx="4032448" cy="1843935"/>
      </dsp:txXfrm>
    </dsp:sp>
    <dsp:sp modelId="{4B4E7D8B-F93A-490E-9133-654AC7862720}">
      <dsp:nvSpPr>
        <dsp:cNvPr id="0" name=""/>
        <dsp:cNvSpPr/>
      </dsp:nvSpPr>
      <dsp:spPr>
        <a:xfrm>
          <a:off x="0" y="0"/>
          <a:ext cx="3829496" cy="682008"/>
        </a:xfrm>
        <a:prstGeom prst="round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06692" tIns="0" rIns="10669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/>
            <a:t>Prospectiva Macro / Prospectiva Económica Productiva / Financiamiento de la Infraestructura</a:t>
          </a:r>
        </a:p>
      </dsp:txBody>
      <dsp:txXfrm>
        <a:off x="33293" y="33293"/>
        <a:ext cx="3762910" cy="61542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08232D-086B-4A94-A131-6C864D2966B4}">
      <dsp:nvSpPr>
        <dsp:cNvPr id="0" name=""/>
        <dsp:cNvSpPr/>
      </dsp:nvSpPr>
      <dsp:spPr>
        <a:xfrm>
          <a:off x="0" y="347444"/>
          <a:ext cx="4240833" cy="188894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9136" tIns="631199" rIns="329136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200" kern="1200" dirty="0"/>
            <a:t>La </a:t>
          </a:r>
          <a:r>
            <a:rPr lang="es-CL" sz="1200" kern="1200" dirty="0" err="1"/>
            <a:t>Macrozona</a:t>
          </a:r>
          <a:r>
            <a:rPr lang="es-CL" sz="1200" kern="1200" dirty="0"/>
            <a:t> Norte amplía las posibilidades de energías auto sustentables, con disponibilidad del recurso hídrico para sus sistemas productivos y áreas rurales a través de una adecuada gestión del recurso bajo un uso eficiente, sostenible y preservando el escaso recurso, con una carretera del agua, además de una población educada frente a desastres, con infraestructura </a:t>
          </a:r>
          <a:r>
            <a:rPr lang="es-CL" sz="1200" kern="1200" dirty="0" err="1"/>
            <a:t>resiliente</a:t>
          </a:r>
          <a:r>
            <a:rPr lang="es-CL" sz="1200" kern="1200" dirty="0"/>
            <a:t> y sustentable.</a:t>
          </a:r>
          <a:endParaRPr lang="es-ES" sz="1200" kern="1200" dirty="0"/>
        </a:p>
      </dsp:txBody>
      <dsp:txXfrm>
        <a:off x="0" y="347444"/>
        <a:ext cx="4240833" cy="1888944"/>
      </dsp:txXfrm>
    </dsp:sp>
    <dsp:sp modelId="{4B4E7D8B-F93A-490E-9133-654AC7862720}">
      <dsp:nvSpPr>
        <dsp:cNvPr id="0" name=""/>
        <dsp:cNvSpPr/>
      </dsp:nvSpPr>
      <dsp:spPr>
        <a:xfrm>
          <a:off x="144017" y="0"/>
          <a:ext cx="3972800" cy="545495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112205" tIns="0" rIns="112205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kern="1200" dirty="0"/>
            <a:t>Recursos Hídricos / Medio Ambiente /  Reducción del Riesgo ante Desastres Naturales y Resiliencia</a:t>
          </a:r>
          <a:endParaRPr lang="es-ES" sz="1400" kern="1200" dirty="0"/>
        </a:p>
      </dsp:txBody>
      <dsp:txXfrm>
        <a:off x="170646" y="26629"/>
        <a:ext cx="3919542" cy="49223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95DA66-9044-4C93-85DA-3DE00B6DD710}">
      <dsp:nvSpPr>
        <dsp:cNvPr id="0" name=""/>
        <dsp:cNvSpPr/>
      </dsp:nvSpPr>
      <dsp:spPr>
        <a:xfrm>
          <a:off x="0" y="786462"/>
          <a:ext cx="2722802" cy="1633681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kern="1200" dirty="0"/>
            <a:t>La minería es una actividad relevante, existiendo carencia de diversificación en otras actividades económicas potenciales</a:t>
          </a:r>
          <a:endParaRPr lang="es-ES" sz="1400" b="1" kern="1200" dirty="0"/>
        </a:p>
      </dsp:txBody>
      <dsp:txXfrm>
        <a:off x="0" y="786462"/>
        <a:ext cx="2722802" cy="1633681"/>
      </dsp:txXfrm>
    </dsp:sp>
    <dsp:sp modelId="{85927F63-0841-4BC3-986B-A50E5EE8CF45}">
      <dsp:nvSpPr>
        <dsp:cNvPr id="0" name=""/>
        <dsp:cNvSpPr/>
      </dsp:nvSpPr>
      <dsp:spPr>
        <a:xfrm>
          <a:off x="2995082" y="786462"/>
          <a:ext cx="2722802" cy="1633681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/>
            <a:t>Agricultura de bajo valor agregado, con escasa sinergia con otros sectores productivos</a:t>
          </a:r>
        </a:p>
      </dsp:txBody>
      <dsp:txXfrm>
        <a:off x="2995082" y="786462"/>
        <a:ext cx="2722802" cy="1633681"/>
      </dsp:txXfrm>
    </dsp:sp>
    <dsp:sp modelId="{4A4E4BAC-C120-44B0-882A-49E10898F58A}">
      <dsp:nvSpPr>
        <dsp:cNvPr id="0" name=""/>
        <dsp:cNvSpPr/>
      </dsp:nvSpPr>
      <dsp:spPr>
        <a:xfrm>
          <a:off x="5990165" y="786462"/>
          <a:ext cx="2722802" cy="1633681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kern="1200" dirty="0"/>
            <a:t>Dotación de Recursos (Clima, Recursos Naturales y Patrimoniales, multiculturalidad) propicios para el desarrollo del Turismo, sin embargo, falta puesta en valor recursos y mejorar oferta.</a:t>
          </a:r>
          <a:endParaRPr lang="es-ES" sz="1400" b="1" kern="1200" dirty="0"/>
        </a:p>
      </dsp:txBody>
      <dsp:txXfrm>
        <a:off x="5990165" y="786462"/>
        <a:ext cx="2722802" cy="1633681"/>
      </dsp:txXfrm>
    </dsp:sp>
    <dsp:sp modelId="{AC7D3748-7018-42C1-8C68-E37DB6C6E124}">
      <dsp:nvSpPr>
        <dsp:cNvPr id="0" name=""/>
        <dsp:cNvSpPr/>
      </dsp:nvSpPr>
      <dsp:spPr>
        <a:xfrm>
          <a:off x="0" y="2692424"/>
          <a:ext cx="2722802" cy="1633681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kern="1200" dirty="0"/>
            <a:t>Carencia de infraestructura logística que permitan aprovechar su ubicación geográfica y vocación productiva regional</a:t>
          </a:r>
          <a:endParaRPr lang="es-ES" sz="1400" b="1" kern="1200" dirty="0"/>
        </a:p>
      </dsp:txBody>
      <dsp:txXfrm>
        <a:off x="0" y="2692424"/>
        <a:ext cx="2722802" cy="1633681"/>
      </dsp:txXfrm>
    </dsp:sp>
    <dsp:sp modelId="{20D77B3E-0C52-499E-9951-DFFE9E0E4C8A}">
      <dsp:nvSpPr>
        <dsp:cNvPr id="0" name=""/>
        <dsp:cNvSpPr/>
      </dsp:nvSpPr>
      <dsp:spPr>
        <a:xfrm>
          <a:off x="2995082" y="2692424"/>
          <a:ext cx="2722802" cy="1633681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kern="1200" dirty="0"/>
            <a:t>Deficiente manejo de recursos hídricos, problemas con disponibilidad, calidad de aguas y sustentabilidad</a:t>
          </a:r>
          <a:endParaRPr lang="es-ES" sz="1400" b="1" kern="1200" dirty="0"/>
        </a:p>
      </dsp:txBody>
      <dsp:txXfrm>
        <a:off x="2995082" y="2692424"/>
        <a:ext cx="2722802" cy="1633681"/>
      </dsp:txXfrm>
    </dsp:sp>
    <dsp:sp modelId="{7340A640-3131-4C0F-B821-6AC82AE5AC40}">
      <dsp:nvSpPr>
        <dsp:cNvPr id="0" name=""/>
        <dsp:cNvSpPr/>
      </dsp:nvSpPr>
      <dsp:spPr>
        <a:xfrm>
          <a:off x="5990165" y="2692424"/>
          <a:ext cx="2722802" cy="1633681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kern="1200" dirty="0"/>
            <a:t>Déficit en infraestructura portuaria, logística y de conectividad multimodal para mejorar la competitividad regional en el contexto internacional y su encadenamiento productivo</a:t>
          </a:r>
          <a:endParaRPr lang="es-ES" sz="1400" b="1" kern="1200" dirty="0"/>
        </a:p>
      </dsp:txBody>
      <dsp:txXfrm>
        <a:off x="5990165" y="2692424"/>
        <a:ext cx="2722802" cy="163368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927F63-0841-4BC3-986B-A50E5EE8CF45}">
      <dsp:nvSpPr>
        <dsp:cNvPr id="0" name=""/>
        <dsp:cNvSpPr/>
      </dsp:nvSpPr>
      <dsp:spPr>
        <a:xfrm>
          <a:off x="272280" y="3656"/>
          <a:ext cx="2552627" cy="153157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kern="1200" dirty="0"/>
            <a:t>Población Regional concentrada es espacios limitados del territorio.</a:t>
          </a:r>
          <a:endParaRPr lang="es-ES" sz="1400" b="1" kern="1200" dirty="0"/>
        </a:p>
      </dsp:txBody>
      <dsp:txXfrm>
        <a:off x="272280" y="3656"/>
        <a:ext cx="2552627" cy="1531576"/>
      </dsp:txXfrm>
    </dsp:sp>
    <dsp:sp modelId="{1665D6C4-A431-4D6B-9B4B-5707F174B6F9}">
      <dsp:nvSpPr>
        <dsp:cNvPr id="0" name=""/>
        <dsp:cNvSpPr/>
      </dsp:nvSpPr>
      <dsp:spPr>
        <a:xfrm>
          <a:off x="3080170" y="3656"/>
          <a:ext cx="2552627" cy="153157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kern="1200" dirty="0"/>
            <a:t>Desequilibrio en la oferta de servicios, lo que genera una fuerte centralidad, en desmedro del resto de la región.</a:t>
          </a:r>
          <a:endParaRPr lang="es-ES" sz="1400" b="1" kern="1200" dirty="0"/>
        </a:p>
      </dsp:txBody>
      <dsp:txXfrm>
        <a:off x="3080170" y="3656"/>
        <a:ext cx="2552627" cy="1531576"/>
      </dsp:txXfrm>
    </dsp:sp>
    <dsp:sp modelId="{0D2D1565-7B15-46AE-ADF7-D59AE67B64A1}">
      <dsp:nvSpPr>
        <dsp:cNvPr id="0" name=""/>
        <dsp:cNvSpPr/>
      </dsp:nvSpPr>
      <dsp:spPr>
        <a:xfrm>
          <a:off x="5888060" y="3656"/>
          <a:ext cx="2552627" cy="153157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kern="1200" dirty="0"/>
            <a:t>Escasez del recurso hídrico, restringe la gestión de áreas verdes de la región.</a:t>
          </a:r>
          <a:endParaRPr lang="es-ES" sz="1400" b="1" kern="1200" dirty="0"/>
        </a:p>
      </dsp:txBody>
      <dsp:txXfrm>
        <a:off x="5888060" y="3656"/>
        <a:ext cx="2552627" cy="1531576"/>
      </dsp:txXfrm>
    </dsp:sp>
    <dsp:sp modelId="{8FF84447-933A-412A-9627-4D49E372A820}">
      <dsp:nvSpPr>
        <dsp:cNvPr id="0" name=""/>
        <dsp:cNvSpPr/>
      </dsp:nvSpPr>
      <dsp:spPr>
        <a:xfrm>
          <a:off x="272280" y="1790495"/>
          <a:ext cx="2552627" cy="153157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kern="1200" dirty="0"/>
            <a:t>Problemas de congestión y falta de seguridad vial por carencia de infraestructura de vialidad urbana.</a:t>
          </a:r>
          <a:endParaRPr lang="es-ES" sz="1400" b="1" kern="1200" dirty="0"/>
        </a:p>
      </dsp:txBody>
      <dsp:txXfrm>
        <a:off x="272280" y="1790495"/>
        <a:ext cx="2552627" cy="1531576"/>
      </dsp:txXfrm>
    </dsp:sp>
    <dsp:sp modelId="{6CA560A5-1121-435A-9FD0-BBCDF9192EA2}">
      <dsp:nvSpPr>
        <dsp:cNvPr id="0" name=""/>
        <dsp:cNvSpPr/>
      </dsp:nvSpPr>
      <dsp:spPr>
        <a:xfrm>
          <a:off x="3080170" y="1790495"/>
          <a:ext cx="2552627" cy="153157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kern="1200" dirty="0"/>
            <a:t>Alta concentración del uso de suelo, por restricciones normativas.</a:t>
          </a:r>
          <a:endParaRPr lang="es-ES" sz="1400" b="1" kern="1200" dirty="0"/>
        </a:p>
      </dsp:txBody>
      <dsp:txXfrm>
        <a:off x="3080170" y="1790495"/>
        <a:ext cx="2552627" cy="1531576"/>
      </dsp:txXfrm>
    </dsp:sp>
    <dsp:sp modelId="{8293DCF5-1B88-46A9-8E39-234E17ADBFAB}">
      <dsp:nvSpPr>
        <dsp:cNvPr id="0" name=""/>
        <dsp:cNvSpPr/>
      </dsp:nvSpPr>
      <dsp:spPr>
        <a:xfrm>
          <a:off x="5888060" y="1790495"/>
          <a:ext cx="2552627" cy="153157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kern="1200" dirty="0"/>
            <a:t>Falta de infraestructura y puesta en valor de la riqueza patrimonial y natural.</a:t>
          </a:r>
          <a:endParaRPr lang="es-ES" sz="1400" b="1" kern="1200" dirty="0"/>
        </a:p>
      </dsp:txBody>
      <dsp:txXfrm>
        <a:off x="5888060" y="1790495"/>
        <a:ext cx="2552627" cy="1531576"/>
      </dsp:txXfrm>
    </dsp:sp>
    <dsp:sp modelId="{DFDF97D0-59E9-4D00-A1B3-6097FBC1C307}">
      <dsp:nvSpPr>
        <dsp:cNvPr id="0" name=""/>
        <dsp:cNvSpPr/>
      </dsp:nvSpPr>
      <dsp:spPr>
        <a:xfrm>
          <a:off x="272280" y="3577334"/>
          <a:ext cx="2552627" cy="153157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kern="1200" dirty="0"/>
            <a:t>Necesidad de compatibilizar desarrollo turístico y ciudad – puerto (logística)</a:t>
          </a:r>
          <a:endParaRPr lang="es-ES" sz="1400" b="1" kern="1200" dirty="0"/>
        </a:p>
      </dsp:txBody>
      <dsp:txXfrm>
        <a:off x="272280" y="3577334"/>
        <a:ext cx="2552627" cy="1531576"/>
      </dsp:txXfrm>
    </dsp:sp>
    <dsp:sp modelId="{A429592E-743C-4CB9-8C96-A2A5CF41CD80}">
      <dsp:nvSpPr>
        <dsp:cNvPr id="0" name=""/>
        <dsp:cNvSpPr/>
      </dsp:nvSpPr>
      <dsp:spPr>
        <a:xfrm>
          <a:off x="3080170" y="3577334"/>
          <a:ext cx="2552627" cy="153157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/>
            <a:t>Falta de continuidad en sus bordes costeros</a:t>
          </a:r>
        </a:p>
      </dsp:txBody>
      <dsp:txXfrm>
        <a:off x="3080170" y="3577334"/>
        <a:ext cx="2552627" cy="1531576"/>
      </dsp:txXfrm>
    </dsp:sp>
    <dsp:sp modelId="{798E3C67-A8CF-43B9-9F56-137609B6D555}">
      <dsp:nvSpPr>
        <dsp:cNvPr id="0" name=""/>
        <dsp:cNvSpPr/>
      </dsp:nvSpPr>
      <dsp:spPr>
        <a:xfrm>
          <a:off x="5888060" y="3577334"/>
          <a:ext cx="2552627" cy="153157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kern="1200" dirty="0"/>
            <a:t>Falta de integración con los modos de transporte no motorizados</a:t>
          </a:r>
          <a:endParaRPr lang="es-ES" sz="1400" b="1" kern="1200" dirty="0"/>
        </a:p>
      </dsp:txBody>
      <dsp:txXfrm>
        <a:off x="5888060" y="3577334"/>
        <a:ext cx="2552627" cy="153157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927F63-0841-4BC3-986B-A50E5EE8CF45}">
      <dsp:nvSpPr>
        <dsp:cNvPr id="0" name=""/>
        <dsp:cNvSpPr/>
      </dsp:nvSpPr>
      <dsp:spPr>
        <a:xfrm>
          <a:off x="272280" y="3656"/>
          <a:ext cx="2552627" cy="153157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kern="1200" dirty="0"/>
            <a:t>Alta concentración de la población en ciudades, genera un crecimiento desequilibrado del territorio.</a:t>
          </a:r>
          <a:endParaRPr lang="es-ES" sz="1400" b="1" kern="1200" dirty="0"/>
        </a:p>
      </dsp:txBody>
      <dsp:txXfrm>
        <a:off x="272280" y="3656"/>
        <a:ext cx="2552627" cy="1531576"/>
      </dsp:txXfrm>
    </dsp:sp>
    <dsp:sp modelId="{2007951D-9BD4-41C8-861C-FF1BCDDC2696}">
      <dsp:nvSpPr>
        <dsp:cNvPr id="0" name=""/>
        <dsp:cNvSpPr/>
      </dsp:nvSpPr>
      <dsp:spPr>
        <a:xfrm>
          <a:off x="3080170" y="3656"/>
          <a:ext cx="2552627" cy="153157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kern="1200" dirty="0"/>
            <a:t>Áreas rurales sin niveles de servicios básicos (conectividad, energía, saneamiento y APR) adecuados para el desarrollo social y productivo. </a:t>
          </a:r>
          <a:endParaRPr lang="es-ES" sz="1400" b="1" kern="1200" dirty="0"/>
        </a:p>
      </dsp:txBody>
      <dsp:txXfrm>
        <a:off x="3080170" y="3656"/>
        <a:ext cx="2552627" cy="1531576"/>
      </dsp:txXfrm>
    </dsp:sp>
    <dsp:sp modelId="{28C3AED6-FD7D-4D9F-9456-0CFF4394C328}">
      <dsp:nvSpPr>
        <dsp:cNvPr id="0" name=""/>
        <dsp:cNvSpPr/>
      </dsp:nvSpPr>
      <dsp:spPr>
        <a:xfrm>
          <a:off x="5888060" y="3656"/>
          <a:ext cx="2552627" cy="153157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kern="1200" dirty="0"/>
            <a:t>Creciente despoblamiento del interior por déficit en infraestructura social pertinente para el desarrollo (Educación, Salud, Justicia). </a:t>
          </a:r>
          <a:endParaRPr lang="es-ES" sz="1400" b="1" kern="1200" dirty="0"/>
        </a:p>
      </dsp:txBody>
      <dsp:txXfrm>
        <a:off x="5888060" y="3656"/>
        <a:ext cx="2552627" cy="1531576"/>
      </dsp:txXfrm>
    </dsp:sp>
    <dsp:sp modelId="{16F93081-6D92-4E8B-9EE2-4457A92BFB89}">
      <dsp:nvSpPr>
        <dsp:cNvPr id="0" name=""/>
        <dsp:cNvSpPr/>
      </dsp:nvSpPr>
      <dsp:spPr>
        <a:xfrm>
          <a:off x="272280" y="1790495"/>
          <a:ext cx="2552627" cy="153157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kern="1200" dirty="0"/>
            <a:t>Falta de centros de abastecimiento que permitan el desarrollo de la vocación productiva interior.</a:t>
          </a:r>
          <a:endParaRPr lang="es-ES" sz="1400" b="1" kern="1200" dirty="0"/>
        </a:p>
      </dsp:txBody>
      <dsp:txXfrm>
        <a:off x="272280" y="1790495"/>
        <a:ext cx="2552627" cy="1531576"/>
      </dsp:txXfrm>
    </dsp:sp>
    <dsp:sp modelId="{3270E82F-8F8D-436C-BAB9-F2BE602657C7}">
      <dsp:nvSpPr>
        <dsp:cNvPr id="0" name=""/>
        <dsp:cNvSpPr/>
      </dsp:nvSpPr>
      <dsp:spPr>
        <a:xfrm>
          <a:off x="3080170" y="1790495"/>
          <a:ext cx="2552627" cy="153157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kern="1200" dirty="0"/>
            <a:t>Importante porcentaje del territorio es SNASPE o ADI. </a:t>
          </a:r>
          <a:endParaRPr lang="es-ES" sz="1400" b="1" kern="1200" dirty="0"/>
        </a:p>
      </dsp:txBody>
      <dsp:txXfrm>
        <a:off x="3080170" y="1790495"/>
        <a:ext cx="2552627" cy="1531576"/>
      </dsp:txXfrm>
    </dsp:sp>
    <dsp:sp modelId="{26B33F8B-6477-483E-A2EB-8323750F7049}">
      <dsp:nvSpPr>
        <dsp:cNvPr id="0" name=""/>
        <dsp:cNvSpPr/>
      </dsp:nvSpPr>
      <dsp:spPr>
        <a:xfrm>
          <a:off x="5888060" y="1790495"/>
          <a:ext cx="2552627" cy="153157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/>
            <a:t>Carencia de </a:t>
          </a:r>
          <a:r>
            <a:rPr lang="es-ES" sz="1400" b="1" kern="1200" dirty="0" err="1"/>
            <a:t>intermodalidad</a:t>
          </a:r>
          <a:r>
            <a:rPr lang="es-ES" sz="1400" b="1" kern="1200" dirty="0"/>
            <a:t> entre modos de transporte, red ferroviaria subutilizada</a:t>
          </a:r>
        </a:p>
      </dsp:txBody>
      <dsp:txXfrm>
        <a:off x="5888060" y="1790495"/>
        <a:ext cx="2552627" cy="1531576"/>
      </dsp:txXfrm>
    </dsp:sp>
    <dsp:sp modelId="{4C4E9D13-54E7-48B4-87CD-A2DAC1EC5863}">
      <dsp:nvSpPr>
        <dsp:cNvPr id="0" name=""/>
        <dsp:cNvSpPr/>
      </dsp:nvSpPr>
      <dsp:spPr>
        <a:xfrm>
          <a:off x="3080170" y="3577334"/>
          <a:ext cx="2552627" cy="153157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/>
            <a:t>Déficit en infraestructura de aeródromos y puntos de posada de helicópteros</a:t>
          </a:r>
        </a:p>
      </dsp:txBody>
      <dsp:txXfrm>
        <a:off x="3080170" y="3577334"/>
        <a:ext cx="2552627" cy="153157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927F63-0841-4BC3-986B-A50E5EE8CF45}">
      <dsp:nvSpPr>
        <dsp:cNvPr id="0" name=""/>
        <dsp:cNvSpPr/>
      </dsp:nvSpPr>
      <dsp:spPr>
        <a:xfrm>
          <a:off x="272280" y="3656"/>
          <a:ext cx="2552627" cy="15315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kern="1200" dirty="0"/>
            <a:t>Zonas de Riesgo con carencia de obras de contención, especialmente en zonas de asentamientos humanos</a:t>
          </a:r>
          <a:endParaRPr lang="es-ES" sz="1400" b="1" kern="1200" dirty="0"/>
        </a:p>
      </dsp:txBody>
      <dsp:txXfrm>
        <a:off x="272280" y="3656"/>
        <a:ext cx="2552627" cy="1531576"/>
      </dsp:txXfrm>
    </dsp:sp>
    <dsp:sp modelId="{B399E899-A082-4678-B185-9736C65F2322}">
      <dsp:nvSpPr>
        <dsp:cNvPr id="0" name=""/>
        <dsp:cNvSpPr/>
      </dsp:nvSpPr>
      <dsp:spPr>
        <a:xfrm>
          <a:off x="3080170" y="3656"/>
          <a:ext cx="2552627" cy="15315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kern="1200" dirty="0"/>
            <a:t>Carencia de gestión del recurso hídrico, que puede generar conflictos en la utilización del recurso. </a:t>
          </a:r>
          <a:endParaRPr lang="es-ES" sz="1400" b="1" kern="1200" dirty="0"/>
        </a:p>
      </dsp:txBody>
      <dsp:txXfrm>
        <a:off x="3080170" y="3656"/>
        <a:ext cx="2552627" cy="1531576"/>
      </dsp:txXfrm>
    </dsp:sp>
    <dsp:sp modelId="{5C9846B4-966D-40D5-A5C9-ECBDC57906DC}">
      <dsp:nvSpPr>
        <dsp:cNvPr id="0" name=""/>
        <dsp:cNvSpPr/>
      </dsp:nvSpPr>
      <dsp:spPr>
        <a:xfrm>
          <a:off x="5888060" y="3656"/>
          <a:ext cx="2552627" cy="15315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kern="1200" dirty="0"/>
            <a:t>Carencia de información respecto a la situación de las aguas subterráneas de la región. </a:t>
          </a:r>
          <a:endParaRPr lang="es-ES" sz="1400" b="1" kern="1200" dirty="0"/>
        </a:p>
      </dsp:txBody>
      <dsp:txXfrm>
        <a:off x="5888060" y="3656"/>
        <a:ext cx="2552627" cy="1531576"/>
      </dsp:txXfrm>
    </dsp:sp>
    <dsp:sp modelId="{4AE69216-EA59-4FA5-84D1-72E42D772B05}">
      <dsp:nvSpPr>
        <dsp:cNvPr id="0" name=""/>
        <dsp:cNvSpPr/>
      </dsp:nvSpPr>
      <dsp:spPr>
        <a:xfrm>
          <a:off x="272280" y="1790495"/>
          <a:ext cx="2552627" cy="15315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kern="1200" dirty="0"/>
            <a:t>Falta de desarrollo en sistemas hídricos que permitan la sustentabilidad en el consumo humano y agrícola - productivo. </a:t>
          </a:r>
          <a:endParaRPr lang="es-ES" sz="1400" b="1" kern="1200" dirty="0"/>
        </a:p>
      </dsp:txBody>
      <dsp:txXfrm>
        <a:off x="272280" y="1790495"/>
        <a:ext cx="2552627" cy="1531576"/>
      </dsp:txXfrm>
    </dsp:sp>
    <dsp:sp modelId="{9DBA0B0B-B085-4A45-B62A-F51CA173AA8D}">
      <dsp:nvSpPr>
        <dsp:cNvPr id="0" name=""/>
        <dsp:cNvSpPr/>
      </dsp:nvSpPr>
      <dsp:spPr>
        <a:xfrm>
          <a:off x="3080170" y="1790495"/>
          <a:ext cx="2552627" cy="15315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kern="1200" dirty="0"/>
            <a:t>Contaminación de aguas y baja calidad para el consumo y desarrollo agrícola.</a:t>
          </a:r>
          <a:endParaRPr lang="es-ES" sz="1400" b="1" kern="1200" dirty="0"/>
        </a:p>
      </dsp:txBody>
      <dsp:txXfrm>
        <a:off x="3080170" y="1790495"/>
        <a:ext cx="2552627" cy="1531576"/>
      </dsp:txXfrm>
    </dsp:sp>
    <dsp:sp modelId="{5A87E5D3-EACF-4AF3-B9F1-AF4132250972}">
      <dsp:nvSpPr>
        <dsp:cNvPr id="0" name=""/>
        <dsp:cNvSpPr/>
      </dsp:nvSpPr>
      <dsp:spPr>
        <a:xfrm>
          <a:off x="5888060" y="1790495"/>
          <a:ext cx="2552627" cy="15315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kern="1200" dirty="0"/>
            <a:t>Falta de información de los alcances que ha tenido el cambio climático en ecosistemas altiplánicos</a:t>
          </a:r>
          <a:endParaRPr lang="es-ES" sz="1400" b="1" kern="1200" dirty="0"/>
        </a:p>
      </dsp:txBody>
      <dsp:txXfrm>
        <a:off x="5888060" y="1790495"/>
        <a:ext cx="2552627" cy="1531576"/>
      </dsp:txXfrm>
    </dsp:sp>
    <dsp:sp modelId="{25971621-D3AE-462C-8BEF-E673591D3408}">
      <dsp:nvSpPr>
        <dsp:cNvPr id="0" name=""/>
        <dsp:cNvSpPr/>
      </dsp:nvSpPr>
      <dsp:spPr>
        <a:xfrm>
          <a:off x="1676225" y="3577334"/>
          <a:ext cx="2552627" cy="15315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kern="1200" dirty="0"/>
            <a:t>Carencia de conocimiento respecto a la identidad de cada uno de esos ecosistemas, es decir, cada una de las especies endémicas y sus características físicas (agua, suelo y aire)</a:t>
          </a:r>
          <a:endParaRPr lang="es-ES" sz="1400" b="1" kern="1200" dirty="0"/>
        </a:p>
      </dsp:txBody>
      <dsp:txXfrm>
        <a:off x="1676225" y="3577334"/>
        <a:ext cx="2552627" cy="1531576"/>
      </dsp:txXfrm>
    </dsp:sp>
    <dsp:sp modelId="{0013DBF3-32FE-4A27-BF16-3951F59A3F4E}">
      <dsp:nvSpPr>
        <dsp:cNvPr id="0" name=""/>
        <dsp:cNvSpPr/>
      </dsp:nvSpPr>
      <dsp:spPr>
        <a:xfrm>
          <a:off x="4484115" y="3577334"/>
          <a:ext cx="2552627" cy="15315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b="1" kern="1200" dirty="0"/>
            <a:t>Elevados costos de energía, con edificaciones no sustentables, que no aprovechan la energía solar o de acondicionamiento ambiental pasivo</a:t>
          </a:r>
          <a:endParaRPr lang="es-ES" sz="1400" b="1" kern="1200" dirty="0"/>
        </a:p>
      </dsp:txBody>
      <dsp:txXfrm>
        <a:off x="4484115" y="3577334"/>
        <a:ext cx="2552627" cy="15315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169648" cy="479539"/>
          </a:xfrm>
          <a:prstGeom prst="rect">
            <a:avLst/>
          </a:prstGeom>
        </p:spPr>
        <p:txBody>
          <a:bodyPr vert="horz" lIns="88212" tIns="44106" rIns="88212" bIns="44106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4143919" y="0"/>
            <a:ext cx="3169646" cy="479539"/>
          </a:xfrm>
          <a:prstGeom prst="rect">
            <a:avLst/>
          </a:prstGeom>
        </p:spPr>
        <p:txBody>
          <a:bodyPr vert="horz" lIns="88212" tIns="44106" rIns="88212" bIns="44106" rtlCol="0"/>
          <a:lstStyle>
            <a:lvl1pPr algn="r">
              <a:defRPr sz="1200"/>
            </a:lvl1pPr>
          </a:lstStyle>
          <a:p>
            <a:fld id="{DBC8F50A-2413-4832-A5FE-3BC3E2B1FE81}" type="datetimeFigureOut">
              <a:rPr lang="es-CL" smtClean="0"/>
              <a:pPr/>
              <a:t>21-03-2017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9120172"/>
            <a:ext cx="3169648" cy="479539"/>
          </a:xfrm>
          <a:prstGeom prst="rect">
            <a:avLst/>
          </a:prstGeom>
        </p:spPr>
        <p:txBody>
          <a:bodyPr vert="horz" lIns="88212" tIns="44106" rIns="88212" bIns="44106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4143919" y="9120172"/>
            <a:ext cx="3169646" cy="479539"/>
          </a:xfrm>
          <a:prstGeom prst="rect">
            <a:avLst/>
          </a:prstGeom>
        </p:spPr>
        <p:txBody>
          <a:bodyPr vert="horz" lIns="88212" tIns="44106" rIns="88212" bIns="44106" rtlCol="0" anchor="b"/>
          <a:lstStyle>
            <a:lvl1pPr algn="r">
              <a:defRPr sz="1200"/>
            </a:lvl1pPr>
          </a:lstStyle>
          <a:p>
            <a:fld id="{3D79B695-4865-40A3-9633-7320AEE8F28D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312384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2173" tIns="46087" rIns="92173" bIns="46087" rtlCol="0"/>
          <a:lstStyle>
            <a:lvl1pPr algn="l">
              <a:defRPr sz="13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2173" tIns="46087" rIns="92173" bIns="46087" rtlCol="0"/>
          <a:lstStyle>
            <a:lvl1pPr algn="r">
              <a:defRPr sz="1300"/>
            </a:lvl1pPr>
          </a:lstStyle>
          <a:p>
            <a:fld id="{955E8BEC-6146-436D-991C-23B8C130173A}" type="datetimeFigureOut">
              <a:rPr lang="es-CL" smtClean="0"/>
              <a:pPr/>
              <a:t>21-03-2017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73" tIns="46087" rIns="92173" bIns="46087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2173" tIns="46087" rIns="92173" bIns="46087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2173" tIns="46087" rIns="92173" bIns="46087" rtlCol="0" anchor="b"/>
          <a:lstStyle>
            <a:lvl1pPr algn="l">
              <a:defRPr sz="13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2173" tIns="46087" rIns="92173" bIns="46087" rtlCol="0" anchor="b"/>
          <a:lstStyle>
            <a:lvl1pPr algn="r">
              <a:defRPr sz="1300"/>
            </a:lvl1pPr>
          </a:lstStyle>
          <a:p>
            <a:fld id="{A99B1D11-3152-4DF6-831A-F531C250561C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7105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9B1D11-3152-4DF6-831A-F531C250561C}" type="slidenum">
              <a:rPr lang="es-CL" smtClean="0"/>
              <a:pPr/>
              <a:t>1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96997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9B1D11-3152-4DF6-831A-F531C250561C}" type="slidenum">
              <a:rPr lang="es-CL" smtClean="0"/>
              <a:pPr/>
              <a:t>13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80994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s-CL"/>
              <a:t>www.acua.cl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2D1DF5-ED99-4BEE-B5AF-A8781E9070D9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s-CL"/>
              <a:t>www.acua.cl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2D1DF5-ED99-4BEE-B5AF-A8781E9070D9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s-CL"/>
              <a:t>www.acua.cl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2D1DF5-ED99-4BEE-B5AF-A8781E9070D9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L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s-CL"/>
              <a:t>www.acua.cl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2D1DF5-ED99-4BEE-B5AF-A8781E9070D9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s-CL"/>
              <a:t>www.acua.cl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2D1DF5-ED99-4BEE-B5AF-A8781E9070D9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s-CL"/>
              <a:t>www.acua.cl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2D1DF5-ED99-4BEE-B5AF-A8781E9070D9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s-CL"/>
              <a:t>www.acua.cl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2D1DF5-ED99-4BEE-B5AF-A8781E9070D9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s-CL"/>
              <a:t>www.acua.cl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2D1DF5-ED99-4BEE-B5AF-A8781E9070D9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s-CL"/>
              <a:t>www.acua.cl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2D1DF5-ED99-4BEE-B5AF-A8781E9070D9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s-CL"/>
              <a:t>www.acua.cl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2D1DF5-ED99-4BEE-B5AF-A8781E9070D9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s-CL"/>
              <a:t>www.acua.cl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2D1DF5-ED99-4BEE-B5AF-A8781E9070D9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2 Conector recto"/>
          <p:cNvCxnSpPr/>
          <p:nvPr userDrawn="1"/>
        </p:nvCxnSpPr>
        <p:spPr>
          <a:xfrm>
            <a:off x="-6486" y="1124744"/>
            <a:ext cx="9150486" cy="0"/>
          </a:xfrm>
          <a:prstGeom prst="line">
            <a:avLst/>
          </a:prstGeom>
          <a:ln>
            <a:solidFill>
              <a:srgbClr val="0087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1 Imagen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9" t="17162" r="7258" b="18113"/>
          <a:stretch/>
        </p:blipFill>
        <p:spPr>
          <a:xfrm>
            <a:off x="3707904" y="6165304"/>
            <a:ext cx="1944216" cy="626518"/>
          </a:xfrm>
          <a:prstGeom prst="rect">
            <a:avLst/>
          </a:prstGeom>
        </p:spPr>
      </p:pic>
      <p:sp>
        <p:nvSpPr>
          <p:cNvPr id="7" name="6 CuadroTexto"/>
          <p:cNvSpPr txBox="1"/>
          <p:nvPr userDrawn="1"/>
        </p:nvSpPr>
        <p:spPr>
          <a:xfrm>
            <a:off x="1403648" y="44624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b="0" u="none" kern="1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SISTEMATIZACIÓN Y DISEÑO PARTICIPATIVO PLAN CHILE 30/30. OBRAS PÚBLICAS Y AGUA PARA EL DESARROLLO</a:t>
            </a:r>
          </a:p>
        </p:txBody>
      </p:sp>
      <p:pic>
        <p:nvPicPr>
          <p:cNvPr id="8" name="0 Imagen"/>
          <p:cNvPicPr/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590" y="44625"/>
            <a:ext cx="1090042" cy="93610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hyperlink" Target="http://www.qproject.cl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hyperlink" Target="http://www.qproject.cl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339752" y="5075892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>
                <a:latin typeface="Arial Narrow" pitchFamily="34" charset="0"/>
              </a:rPr>
              <a:t>Diciembre de 2012</a:t>
            </a:r>
          </a:p>
        </p:txBody>
      </p:sp>
      <p:sp>
        <p:nvSpPr>
          <p:cNvPr id="4" name="3 Rectángulo"/>
          <p:cNvSpPr/>
          <p:nvPr/>
        </p:nvSpPr>
        <p:spPr>
          <a:xfrm>
            <a:off x="0" y="0"/>
            <a:ext cx="9144000" cy="69573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9" t="17162" r="7258" b="18113"/>
          <a:stretch/>
        </p:blipFill>
        <p:spPr>
          <a:xfrm>
            <a:off x="5868143" y="188640"/>
            <a:ext cx="3113761" cy="1003400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1007604" y="5373216"/>
            <a:ext cx="70927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>
                <a:latin typeface="Arial Narrow" pitchFamily="34" charset="0"/>
              </a:rPr>
              <a:t>Alcántara 200 oficina 308, Las Condes, Santiago</a:t>
            </a:r>
          </a:p>
          <a:p>
            <a:pPr algn="ctr"/>
            <a:r>
              <a:rPr lang="es-CL" dirty="0">
                <a:latin typeface="Arial Narrow" pitchFamily="34" charset="0"/>
              </a:rPr>
              <a:t>Fono: +56 2 29515563</a:t>
            </a:r>
          </a:p>
          <a:p>
            <a:pPr algn="ctr"/>
            <a:r>
              <a:rPr lang="es-CL" dirty="0">
                <a:latin typeface="Arial Narrow" pitchFamily="34" charset="0"/>
                <a:hlinkClick r:id="rId4"/>
              </a:rPr>
              <a:t>www.qproject.cl</a:t>
            </a:r>
            <a:endParaRPr lang="es-CL" dirty="0">
              <a:latin typeface="Arial Narrow" pitchFamily="34" charset="0"/>
            </a:endParaRPr>
          </a:p>
          <a:p>
            <a:pPr algn="ctr"/>
            <a:r>
              <a:rPr lang="es-CL" dirty="0">
                <a:latin typeface="Arial Narrow" pitchFamily="34" charset="0"/>
              </a:rPr>
              <a:t>contacto@qproject.cl</a:t>
            </a:r>
          </a:p>
        </p:txBody>
      </p:sp>
      <p:sp>
        <p:nvSpPr>
          <p:cNvPr id="12" name="Text Box 51"/>
          <p:cNvSpPr txBox="1">
            <a:spLocks noChangeArrowheads="1"/>
          </p:cNvSpPr>
          <p:nvPr/>
        </p:nvSpPr>
        <p:spPr bwMode="auto">
          <a:xfrm>
            <a:off x="213474" y="2766700"/>
            <a:ext cx="868104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CL" sz="2800" b="1" dirty="0">
                <a:latin typeface="Arial Narrow" panose="020B0606020202030204" pitchFamily="34" charset="0"/>
              </a:rPr>
              <a:t>PLAN CHILE 30/30. OBRAS PÚBLICAS Y AGUA PARA EL DESARROLLO</a:t>
            </a:r>
          </a:p>
          <a:p>
            <a:pPr algn="ctr"/>
            <a:r>
              <a:rPr lang="es-CL" sz="2800" b="1" dirty="0">
                <a:latin typeface="Arial Narrow" panose="020B0606020202030204" pitchFamily="34" charset="0"/>
              </a:rPr>
              <a:t>14 de Febrero del 2017</a:t>
            </a:r>
          </a:p>
          <a:p>
            <a:pPr algn="ctr"/>
            <a:r>
              <a:rPr lang="es-CL" sz="2800" b="1" dirty="0" err="1">
                <a:latin typeface="Arial Narrow" panose="020B0606020202030204" pitchFamily="34" charset="0"/>
              </a:rPr>
              <a:t>Macrozona</a:t>
            </a:r>
            <a:r>
              <a:rPr lang="es-CL" sz="2800" b="1" dirty="0">
                <a:latin typeface="Arial Narrow" panose="020B0606020202030204" pitchFamily="34" charset="0"/>
              </a:rPr>
              <a:t> Norte</a:t>
            </a:r>
            <a:endParaRPr lang="es-CL" sz="2600" b="1" dirty="0">
              <a:latin typeface="Arial Narrow" panose="020B0606020202030204" pitchFamily="34" charset="0"/>
            </a:endParaRPr>
          </a:p>
        </p:txBody>
      </p:sp>
      <p:pic>
        <p:nvPicPr>
          <p:cNvPr id="10" name="0 Imagen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3287"/>
            <a:ext cx="1296144" cy="112547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 Subtítulo"/>
          <p:cNvSpPr txBox="1">
            <a:spLocks/>
          </p:cNvSpPr>
          <p:nvPr/>
        </p:nvSpPr>
        <p:spPr>
          <a:xfrm>
            <a:off x="1259632" y="404663"/>
            <a:ext cx="7884368" cy="474439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</a:pPr>
            <a:r>
              <a:rPr lang="es-CL" sz="24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5. Sistematización </a:t>
            </a:r>
            <a:r>
              <a:rPr lang="es-CL" sz="2400" dirty="0" err="1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Macrozonal</a:t>
            </a:r>
            <a:r>
              <a:rPr lang="es-CL" sz="24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: Objetivos Estratégicos </a:t>
            </a:r>
            <a:r>
              <a:rPr lang="es-CL" sz="2400" dirty="0" err="1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Macrozona</a:t>
            </a:r>
            <a:r>
              <a:rPr lang="es-CL" sz="24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 Norte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328541" y="1224073"/>
            <a:ext cx="8206316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dirty="0"/>
              <a:t>Equidad Territorial / Movilidad y Conectividad 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325945" y="1700808"/>
            <a:ext cx="8208912" cy="132343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Mejorar la conectividad desde la Región de Coquimbo hacia el norte, que permita generar una integración de los centros poblados, pero además servir de conectividad al turismo.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Incrementar la cobertura de los servicios básicos, permitiendo alcanzar un estándar mínimo para evitar la emigración de localidades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sz="1600" dirty="0"/>
          </a:p>
        </p:txBody>
      </p:sp>
      <p:sp>
        <p:nvSpPr>
          <p:cNvPr id="5" name="CuadroTexto 4"/>
          <p:cNvSpPr txBox="1"/>
          <p:nvPr/>
        </p:nvSpPr>
        <p:spPr>
          <a:xfrm>
            <a:off x="325945" y="3573016"/>
            <a:ext cx="8206316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dirty="0"/>
              <a:t>Recursos Hídricos / Medio Ambiente / Reducción del Riesgo ante Desastres Naturales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23349" y="4049751"/>
            <a:ext cx="8208912" cy="181588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Diversificar la matriz y optimizar el uso del recurso hídrico.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Preservar de forma sustentable, los escasos recursos hídricos disponibles en la </a:t>
            </a:r>
            <a:r>
              <a:rPr lang="es-CL" sz="1600" dirty="0" err="1"/>
              <a:t>macrozona</a:t>
            </a:r>
            <a:r>
              <a:rPr lang="es-CL" sz="16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Desarrollar planificación de la infraestructura considerando los riesgos naturales y antrópicos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Generar una red de infraestructura que permita facilitar la recuperación en escenarios de desastres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sz="1600" dirty="0"/>
          </a:p>
        </p:txBody>
      </p:sp>
    </p:spTree>
    <p:extLst>
      <p:ext uri="{BB962C8B-B14F-4D97-AF65-F5344CB8AC3E}">
        <p14:creationId xmlns:p14="http://schemas.microsoft.com/office/powerpoint/2010/main" val="1680323875"/>
      </p:ext>
    </p:extLst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 Subtítulo"/>
          <p:cNvSpPr txBox="1">
            <a:spLocks/>
          </p:cNvSpPr>
          <p:nvPr/>
        </p:nvSpPr>
        <p:spPr>
          <a:xfrm>
            <a:off x="1107728" y="639319"/>
            <a:ext cx="8028384" cy="57150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</a:pPr>
            <a:r>
              <a:rPr lang="es-CL" sz="20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6. Sistematización </a:t>
            </a:r>
            <a:r>
              <a:rPr lang="es-CL" sz="2000" dirty="0" err="1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Macrozonal</a:t>
            </a:r>
            <a:r>
              <a:rPr lang="es-CL" sz="20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: Iniciativas Estratégicas </a:t>
            </a:r>
            <a:r>
              <a:rPr lang="es-CL" sz="2000" dirty="0" err="1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Macrozona</a:t>
            </a:r>
            <a:r>
              <a:rPr lang="es-CL" sz="20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 Norte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324697" y="1228110"/>
            <a:ext cx="8206316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dirty="0"/>
              <a:t>Prospectiva Macro / Económica Productiva/ Financiamiento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324697" y="1679971"/>
            <a:ext cx="8208912" cy="206210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Construcción de Centros de Distribución Logística en torno a rutas logísticas y el acceso a los Puertos.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Programa de Embalses menores, para el riego.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Habilitación de los Aeropuertos para Transporte de Carga.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Mejorar el estándar de conectividad interregional de la Ruta 5 y de la Ruta 1, así como la Ruta Altiplánica.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Mejoramiento de la conectividad internacional, corredores bioceánicos como ZICOSUR y Paso San Francisco.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18336" y="3892958"/>
            <a:ext cx="8206316" cy="36933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dirty="0"/>
              <a:t>Ciudades y Centros Poblados / Infraestructura y Espacios Públicos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18336" y="4400063"/>
            <a:ext cx="8208912" cy="58477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Estrategia Nacional de Puesta en valor del Patrimonio (hitos y rutas patrimoniales).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Sistemas de Transporte Integrados, considerando redes de </a:t>
            </a:r>
            <a:r>
              <a:rPr lang="es-CL" sz="1600" dirty="0" err="1"/>
              <a:t>ciclovías</a:t>
            </a:r>
            <a:r>
              <a:rPr lang="es-CL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0049359"/>
      </p:ext>
    </p:extLst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 Subtítulo"/>
          <p:cNvSpPr txBox="1">
            <a:spLocks/>
          </p:cNvSpPr>
          <p:nvPr/>
        </p:nvSpPr>
        <p:spPr>
          <a:xfrm>
            <a:off x="1107728" y="639319"/>
            <a:ext cx="8028384" cy="57150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</a:pPr>
            <a:r>
              <a:rPr lang="es-CL" sz="20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6. Sistematización </a:t>
            </a:r>
            <a:r>
              <a:rPr lang="es-CL" sz="2000" dirty="0" err="1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Macrozonal</a:t>
            </a:r>
            <a:r>
              <a:rPr lang="es-CL" sz="20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: Iniciativas Estratégicas </a:t>
            </a:r>
            <a:r>
              <a:rPr lang="es-CL" sz="2000" dirty="0" err="1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Macrozona</a:t>
            </a:r>
            <a:r>
              <a:rPr lang="es-CL" sz="20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 Norte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324697" y="1679971"/>
            <a:ext cx="8208912" cy="58477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Ruta Costera, como ruta alternativa a la Ruta 5.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Programa de Saneamiento Sanitario y otros servicios básicos para localidades interiores.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27293" y="3305282"/>
            <a:ext cx="8208912" cy="156966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Programa de plantas </a:t>
            </a:r>
            <a:r>
              <a:rPr lang="es-CL" sz="1600" dirty="0" err="1"/>
              <a:t>desaladoras</a:t>
            </a:r>
            <a:r>
              <a:rPr lang="es-CL" sz="1600" dirty="0"/>
              <a:t> multipropósito y otras nuevas fuentes de disponibilidad del recurso hídrico (niebla, infiltración).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Carretera del Agua.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Planes Regionales de Gestión del Recurso Hídrico y de manejo de cuencas.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Planes de Gestión de Desastres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Programa de Infraestructura Crítica (</a:t>
            </a:r>
            <a:r>
              <a:rPr lang="es-CL" sz="1600" dirty="0" err="1"/>
              <a:t>Resiliente</a:t>
            </a:r>
            <a:r>
              <a:rPr lang="es-CL" sz="1600" dirty="0"/>
              <a:t>)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328541" y="1224073"/>
            <a:ext cx="8206316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dirty="0"/>
              <a:t>Equidad Territorial / Movilidad y Conectividad 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327293" y="2780928"/>
            <a:ext cx="8206316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dirty="0"/>
              <a:t>Recursos Hídricos / Medio Ambiente / Reducción del Riesgo ante Desastres Naturales</a:t>
            </a:r>
          </a:p>
        </p:txBody>
      </p:sp>
    </p:spTree>
    <p:extLst>
      <p:ext uri="{BB962C8B-B14F-4D97-AF65-F5344CB8AC3E}">
        <p14:creationId xmlns:p14="http://schemas.microsoft.com/office/powerpoint/2010/main" val="1129970471"/>
      </p:ext>
    </p:extLst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339752" y="5075892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>
                <a:latin typeface="Arial Narrow" pitchFamily="34" charset="0"/>
              </a:rPr>
              <a:t>Diciembre de 2012</a:t>
            </a:r>
          </a:p>
        </p:txBody>
      </p:sp>
      <p:sp>
        <p:nvSpPr>
          <p:cNvPr id="4" name="3 Rectángulo"/>
          <p:cNvSpPr/>
          <p:nvPr/>
        </p:nvSpPr>
        <p:spPr>
          <a:xfrm>
            <a:off x="0" y="0"/>
            <a:ext cx="9144000" cy="69573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9" t="17162" r="7258" b="18113"/>
          <a:stretch/>
        </p:blipFill>
        <p:spPr>
          <a:xfrm>
            <a:off x="5868143" y="188640"/>
            <a:ext cx="3113761" cy="1003400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1007604" y="5373216"/>
            <a:ext cx="70927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>
                <a:latin typeface="Arial Narrow" pitchFamily="34" charset="0"/>
              </a:rPr>
              <a:t>Alcántara 200 oficina 308, Las Condes, Santiago</a:t>
            </a:r>
          </a:p>
          <a:p>
            <a:pPr algn="ctr"/>
            <a:r>
              <a:rPr lang="es-CL" dirty="0">
                <a:latin typeface="Arial Narrow" pitchFamily="34" charset="0"/>
              </a:rPr>
              <a:t>Fono: +56 2 29515563</a:t>
            </a:r>
          </a:p>
          <a:p>
            <a:pPr algn="ctr"/>
            <a:r>
              <a:rPr lang="es-CL" dirty="0">
                <a:latin typeface="Arial Narrow" pitchFamily="34" charset="0"/>
                <a:hlinkClick r:id="rId4"/>
              </a:rPr>
              <a:t>www.qproject.cl</a:t>
            </a:r>
            <a:endParaRPr lang="es-CL" dirty="0">
              <a:latin typeface="Arial Narrow" pitchFamily="34" charset="0"/>
            </a:endParaRPr>
          </a:p>
          <a:p>
            <a:pPr algn="ctr"/>
            <a:r>
              <a:rPr lang="es-CL" dirty="0">
                <a:latin typeface="Arial Narrow" pitchFamily="34" charset="0"/>
              </a:rPr>
              <a:t>contacto@qproject.cl</a:t>
            </a:r>
          </a:p>
        </p:txBody>
      </p:sp>
      <p:sp>
        <p:nvSpPr>
          <p:cNvPr id="12" name="Text Box 51"/>
          <p:cNvSpPr txBox="1">
            <a:spLocks noChangeArrowheads="1"/>
          </p:cNvSpPr>
          <p:nvPr/>
        </p:nvSpPr>
        <p:spPr bwMode="auto">
          <a:xfrm>
            <a:off x="213474" y="2766700"/>
            <a:ext cx="868104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CL" sz="2800" b="1" dirty="0">
                <a:latin typeface="Arial Narrow" panose="020B0606020202030204" pitchFamily="34" charset="0"/>
              </a:rPr>
              <a:t>PLAN CHILE 30/30. OBRAS PÚBLICAS Y AGUA PARA EL DESARROLLO</a:t>
            </a:r>
          </a:p>
          <a:p>
            <a:pPr algn="ctr"/>
            <a:r>
              <a:rPr lang="es-CL" sz="2800" b="1" dirty="0">
                <a:latin typeface="Arial Narrow" panose="020B0606020202030204" pitchFamily="34" charset="0"/>
              </a:rPr>
              <a:t>14 de Febrero del 2017</a:t>
            </a:r>
          </a:p>
          <a:p>
            <a:pPr algn="ctr"/>
            <a:r>
              <a:rPr lang="es-CL" sz="2800" b="1" dirty="0" err="1">
                <a:latin typeface="Arial Narrow" panose="020B0606020202030204" pitchFamily="34" charset="0"/>
              </a:rPr>
              <a:t>Macrozona</a:t>
            </a:r>
            <a:r>
              <a:rPr lang="es-CL" sz="2800" b="1" dirty="0">
                <a:latin typeface="Arial Narrow" panose="020B0606020202030204" pitchFamily="34" charset="0"/>
              </a:rPr>
              <a:t> Norte</a:t>
            </a:r>
            <a:endParaRPr lang="es-CL" sz="2600" b="1" dirty="0">
              <a:latin typeface="Arial Narrow" panose="020B0606020202030204" pitchFamily="34" charset="0"/>
            </a:endParaRPr>
          </a:p>
        </p:txBody>
      </p:sp>
      <p:pic>
        <p:nvPicPr>
          <p:cNvPr id="10" name="0 Imagen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3287"/>
            <a:ext cx="1296144" cy="1125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 Subtítulo"/>
          <p:cNvSpPr txBox="1">
            <a:spLocks/>
          </p:cNvSpPr>
          <p:nvPr/>
        </p:nvSpPr>
        <p:spPr>
          <a:xfrm>
            <a:off x="1619672" y="625248"/>
            <a:ext cx="7455202" cy="57150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</a:pPr>
            <a:r>
              <a:rPr lang="es-CL" sz="30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1. </a:t>
            </a:r>
            <a:r>
              <a:rPr lang="es-CL" sz="3000" dirty="0" err="1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Macrozonas</a:t>
            </a:r>
            <a:endParaRPr lang="es-CL" sz="3000" dirty="0">
              <a:solidFill>
                <a:schemeClr val="bg1">
                  <a:lumMod val="50000"/>
                </a:schemeClr>
              </a:solidFill>
              <a:latin typeface="Arial Narrow" pitchFamily="34" charset="0"/>
              <a:ea typeface="+mj-ea"/>
              <a:cs typeface="+mj-cs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876015" y="3520313"/>
            <a:ext cx="5509777" cy="746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10 Cerrar llave"/>
          <p:cNvSpPr/>
          <p:nvPr/>
        </p:nvSpPr>
        <p:spPr>
          <a:xfrm>
            <a:off x="1757671" y="4982978"/>
            <a:ext cx="132380" cy="166547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11 Cerrar llave"/>
          <p:cNvSpPr/>
          <p:nvPr/>
        </p:nvSpPr>
        <p:spPr>
          <a:xfrm>
            <a:off x="1783572" y="1052736"/>
            <a:ext cx="105246" cy="158417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13 Cerrar llave"/>
          <p:cNvSpPr/>
          <p:nvPr/>
        </p:nvSpPr>
        <p:spPr>
          <a:xfrm>
            <a:off x="1783572" y="2681044"/>
            <a:ext cx="105246" cy="115212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14 Cerrar llave"/>
          <p:cNvSpPr/>
          <p:nvPr/>
        </p:nvSpPr>
        <p:spPr>
          <a:xfrm>
            <a:off x="1783572" y="3908878"/>
            <a:ext cx="105246" cy="96028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21 Abrir llave"/>
          <p:cNvSpPr/>
          <p:nvPr/>
        </p:nvSpPr>
        <p:spPr>
          <a:xfrm>
            <a:off x="3663475" y="1052736"/>
            <a:ext cx="148517" cy="15563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23 Abrir llave"/>
          <p:cNvSpPr/>
          <p:nvPr/>
        </p:nvSpPr>
        <p:spPr>
          <a:xfrm>
            <a:off x="3684135" y="2708920"/>
            <a:ext cx="126874" cy="100811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24 Abrir llave"/>
          <p:cNvSpPr/>
          <p:nvPr/>
        </p:nvSpPr>
        <p:spPr>
          <a:xfrm>
            <a:off x="3663476" y="3789041"/>
            <a:ext cx="148517" cy="108012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" name="25 Abrir llave"/>
          <p:cNvSpPr/>
          <p:nvPr/>
        </p:nvSpPr>
        <p:spPr>
          <a:xfrm>
            <a:off x="3691830" y="4982979"/>
            <a:ext cx="118813" cy="166547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4" name="26 CuadroTexto"/>
          <p:cNvSpPr txBox="1"/>
          <p:nvPr/>
        </p:nvSpPr>
        <p:spPr>
          <a:xfrm>
            <a:off x="2048120" y="1484784"/>
            <a:ext cx="16633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err="1">
                <a:latin typeface="+mn-lt"/>
              </a:rPr>
              <a:t>Macrozona</a:t>
            </a:r>
            <a:endParaRPr lang="es-CL" b="1" dirty="0">
              <a:latin typeface="+mn-lt"/>
            </a:endParaRPr>
          </a:p>
          <a:p>
            <a:r>
              <a:rPr lang="es-CL" b="1" dirty="0">
                <a:latin typeface="+mn-lt"/>
              </a:rPr>
              <a:t>Norte</a:t>
            </a:r>
          </a:p>
        </p:txBody>
      </p:sp>
      <p:sp>
        <p:nvSpPr>
          <p:cNvPr id="15" name="27 CuadroTexto"/>
          <p:cNvSpPr txBox="1"/>
          <p:nvPr/>
        </p:nvSpPr>
        <p:spPr>
          <a:xfrm>
            <a:off x="2048120" y="2817802"/>
            <a:ext cx="16633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err="1">
                <a:latin typeface="+mn-lt"/>
              </a:rPr>
              <a:t>Macrozona</a:t>
            </a:r>
            <a:endParaRPr lang="es-CL" b="1" dirty="0">
              <a:latin typeface="+mn-lt"/>
            </a:endParaRPr>
          </a:p>
          <a:p>
            <a:r>
              <a:rPr lang="es-CL" b="1" dirty="0">
                <a:latin typeface="+mn-lt"/>
              </a:rPr>
              <a:t>Centro</a:t>
            </a:r>
          </a:p>
        </p:txBody>
      </p:sp>
      <p:sp>
        <p:nvSpPr>
          <p:cNvPr id="16" name="28 CuadroTexto"/>
          <p:cNvSpPr txBox="1"/>
          <p:nvPr/>
        </p:nvSpPr>
        <p:spPr>
          <a:xfrm>
            <a:off x="2041237" y="4090031"/>
            <a:ext cx="16633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err="1">
                <a:latin typeface="+mn-lt"/>
              </a:rPr>
              <a:t>Macrozona</a:t>
            </a:r>
            <a:endParaRPr lang="es-CL" b="1" dirty="0">
              <a:latin typeface="+mn-lt"/>
            </a:endParaRPr>
          </a:p>
          <a:p>
            <a:r>
              <a:rPr lang="es-CL" b="1" dirty="0">
                <a:latin typeface="+mn-lt"/>
              </a:rPr>
              <a:t>Centro - sur</a:t>
            </a:r>
          </a:p>
        </p:txBody>
      </p:sp>
      <p:sp>
        <p:nvSpPr>
          <p:cNvPr id="17" name="29 CuadroTexto"/>
          <p:cNvSpPr txBox="1"/>
          <p:nvPr/>
        </p:nvSpPr>
        <p:spPr>
          <a:xfrm>
            <a:off x="2020945" y="5499518"/>
            <a:ext cx="16633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err="1">
                <a:latin typeface="+mn-lt"/>
              </a:rPr>
              <a:t>Macrozona</a:t>
            </a:r>
            <a:endParaRPr lang="es-CL" b="1" dirty="0">
              <a:latin typeface="+mn-lt"/>
            </a:endParaRPr>
          </a:p>
          <a:p>
            <a:r>
              <a:rPr lang="es-CL" b="1" dirty="0">
                <a:latin typeface="+mn-lt"/>
              </a:rPr>
              <a:t>Austral</a:t>
            </a:r>
          </a:p>
        </p:txBody>
      </p:sp>
      <p:cxnSp>
        <p:nvCxnSpPr>
          <p:cNvPr id="18" name="Conector recto 17"/>
          <p:cNvCxnSpPr>
            <a:endCxn id="7" idx="2"/>
          </p:cNvCxnSpPr>
          <p:nvPr/>
        </p:nvCxnSpPr>
        <p:spPr>
          <a:xfrm>
            <a:off x="99070" y="2609036"/>
            <a:ext cx="1684502" cy="27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56559" y="3830213"/>
            <a:ext cx="1769728" cy="27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6 CuadroTexto"/>
          <p:cNvSpPr txBox="1"/>
          <p:nvPr/>
        </p:nvSpPr>
        <p:spPr>
          <a:xfrm>
            <a:off x="3800058" y="1328655"/>
            <a:ext cx="4198066" cy="107721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CL" sz="1600" dirty="0"/>
              <a:t>Región de Arica y Parinacota</a:t>
            </a:r>
            <a:endParaRPr lang="es-CL" sz="1600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CL" sz="1600" dirty="0">
                <a:latin typeface="+mn-lt"/>
              </a:rPr>
              <a:t>Región de Tarapacá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CL" sz="1600" dirty="0">
                <a:latin typeface="+mn-lt"/>
              </a:rPr>
              <a:t>Región de Antofagasta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CL" sz="1600" dirty="0">
                <a:latin typeface="+mn-lt"/>
              </a:rPr>
              <a:t>Región de Atacama</a:t>
            </a:r>
          </a:p>
        </p:txBody>
      </p:sp>
      <p:sp>
        <p:nvSpPr>
          <p:cNvPr id="21" name="16 CuadroTexto"/>
          <p:cNvSpPr txBox="1"/>
          <p:nvPr/>
        </p:nvSpPr>
        <p:spPr>
          <a:xfrm>
            <a:off x="3800058" y="2839537"/>
            <a:ext cx="4198066" cy="83099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CL" sz="1600" dirty="0"/>
              <a:t>Región de Valparaíso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CL" sz="1600" dirty="0">
                <a:latin typeface="+mn-lt"/>
              </a:rPr>
              <a:t>Región Metropolitana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CL" sz="1600" dirty="0"/>
              <a:t>Región de O’Higgins</a:t>
            </a:r>
            <a:endParaRPr lang="es-CL" sz="1600" dirty="0">
              <a:latin typeface="+mn-lt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716016" y="2470016"/>
            <a:ext cx="3744416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1600" dirty="0"/>
              <a:t>Región Bisagra: Región de Coquimbo</a:t>
            </a:r>
          </a:p>
        </p:txBody>
      </p:sp>
      <p:sp>
        <p:nvSpPr>
          <p:cNvPr id="22" name="CuadroTexto 21"/>
          <p:cNvSpPr txBox="1"/>
          <p:nvPr/>
        </p:nvSpPr>
        <p:spPr>
          <a:xfrm>
            <a:off x="4716016" y="3679137"/>
            <a:ext cx="3744416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1600" dirty="0"/>
              <a:t>Región Bisagra: Región del Maule</a:t>
            </a:r>
          </a:p>
        </p:txBody>
      </p:sp>
      <p:sp>
        <p:nvSpPr>
          <p:cNvPr id="23" name="16 CuadroTexto"/>
          <p:cNvSpPr txBox="1"/>
          <p:nvPr/>
        </p:nvSpPr>
        <p:spPr>
          <a:xfrm>
            <a:off x="3828225" y="4038163"/>
            <a:ext cx="4198066" cy="83099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CL" sz="1600" dirty="0"/>
              <a:t>Región de Biobío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CL" sz="1600" dirty="0">
                <a:latin typeface="+mn-lt"/>
              </a:rPr>
              <a:t>Región de la Araucanía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CL" sz="1600" dirty="0"/>
              <a:t>Región de Los Ríos</a:t>
            </a:r>
            <a:endParaRPr lang="es-CL" sz="1600" dirty="0">
              <a:latin typeface="+mn-lt"/>
            </a:endParaRPr>
          </a:p>
        </p:txBody>
      </p:sp>
      <p:sp>
        <p:nvSpPr>
          <p:cNvPr id="24" name="CuadroTexto 23"/>
          <p:cNvSpPr txBox="1"/>
          <p:nvPr/>
        </p:nvSpPr>
        <p:spPr>
          <a:xfrm>
            <a:off x="4716016" y="4895085"/>
            <a:ext cx="3744416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1600" dirty="0"/>
              <a:t>Región Bisagra: Región de Los Lagos</a:t>
            </a:r>
          </a:p>
        </p:txBody>
      </p:sp>
      <p:sp>
        <p:nvSpPr>
          <p:cNvPr id="26" name="16 CuadroTexto"/>
          <p:cNvSpPr txBox="1"/>
          <p:nvPr/>
        </p:nvSpPr>
        <p:spPr>
          <a:xfrm>
            <a:off x="3828225" y="5373216"/>
            <a:ext cx="4198066" cy="584775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CL" sz="1600" dirty="0"/>
              <a:t>Región de Aysén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CL" sz="1600" dirty="0">
                <a:latin typeface="+mn-lt"/>
              </a:rPr>
              <a:t>Región de Magallanes</a:t>
            </a:r>
          </a:p>
        </p:txBody>
      </p:sp>
      <p:cxnSp>
        <p:nvCxnSpPr>
          <p:cNvPr id="27" name="Conector recto 26"/>
          <p:cNvCxnSpPr/>
          <p:nvPr/>
        </p:nvCxnSpPr>
        <p:spPr>
          <a:xfrm>
            <a:off x="22726" y="4898193"/>
            <a:ext cx="1769728" cy="27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ángulo 2"/>
          <p:cNvSpPr/>
          <p:nvPr/>
        </p:nvSpPr>
        <p:spPr>
          <a:xfrm>
            <a:off x="0" y="2858496"/>
            <a:ext cx="9144000" cy="4020461"/>
          </a:xfrm>
          <a:prstGeom prst="rect">
            <a:avLst/>
          </a:prstGeom>
          <a:solidFill>
            <a:srgbClr val="FFC000">
              <a:alpha val="2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54201050"/>
      </p:ext>
    </p:extLst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 Subtítulo"/>
          <p:cNvSpPr txBox="1">
            <a:spLocks/>
          </p:cNvSpPr>
          <p:nvPr/>
        </p:nvSpPr>
        <p:spPr>
          <a:xfrm>
            <a:off x="1619672" y="625248"/>
            <a:ext cx="7455202" cy="57150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</a:pPr>
            <a:r>
              <a:rPr lang="es-CL" sz="30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2. Atributos </a:t>
            </a:r>
            <a:r>
              <a:rPr lang="es-CL" sz="3000" dirty="0" err="1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Macrozona</a:t>
            </a:r>
            <a:r>
              <a:rPr lang="es-CL" sz="30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 Norte</a:t>
            </a:r>
          </a:p>
        </p:txBody>
      </p:sp>
      <p:sp>
        <p:nvSpPr>
          <p:cNvPr id="3" name="4 Marcador de texto"/>
          <p:cNvSpPr txBox="1">
            <a:spLocks/>
          </p:cNvSpPr>
          <p:nvPr/>
        </p:nvSpPr>
        <p:spPr>
          <a:xfrm>
            <a:off x="-536" y="1196752"/>
            <a:ext cx="9075409" cy="261610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s-CL"/>
            </a:defPPr>
            <a:lvl1pPr algn="just">
              <a:spcBef>
                <a:spcPct val="50000"/>
              </a:spcBef>
              <a:buClr>
                <a:srgbClr val="0066FF"/>
              </a:buClr>
              <a:defRPr>
                <a:latin typeface="Arial Narrow" pitchFamily="34" charset="0"/>
                <a:cs typeface="Arial" pitchFamily="34" charset="0"/>
              </a:defRPr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b="1" i="1" dirty="0"/>
              <a:t>Atributos </a:t>
            </a:r>
            <a:r>
              <a:rPr lang="es-CL" b="1" i="1" dirty="0" err="1"/>
              <a:t>Macrozonales</a:t>
            </a:r>
            <a:r>
              <a:rPr lang="es-CL" b="1" i="1" dirty="0"/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CL" sz="1600" b="1" i="1" dirty="0">
                <a:latin typeface="Arial Narrow" panose="020B0606020202030204" pitchFamily="34" charset="0"/>
              </a:rPr>
              <a:t>Movilidad y Conectividad, Logística y Dependencia Funcional. Zona Logística en Antofagasta, fuerte relación comercial con países fronterizos: Perú, Bolivia y Argentina; se potencia el rol de los Puertos (Arica, Iquique, Mejillones – Angamos, Antofagasta, Caldera)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CL" sz="1600" b="1" i="1" dirty="0">
                <a:latin typeface="Arial Narrow" panose="020B0606020202030204" pitchFamily="34" charset="0"/>
              </a:rPr>
              <a:t>Geografía y Clima: Árido, escasez de recursos hídricos, efecto de crecidas de ríos.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CL" sz="1600" b="1" i="1" dirty="0">
                <a:latin typeface="Arial Narrow" panose="020B0606020202030204" pitchFamily="34" charset="0"/>
              </a:rPr>
              <a:t>Tipos de Industria: Minería, Agricultura, Pesca y Turismo.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CL" sz="1600" b="1" i="1" dirty="0">
                <a:latin typeface="Arial Narrow" panose="020B0606020202030204" pitchFamily="34" charset="0"/>
              </a:rPr>
              <a:t>Estructura de Centros Poblados: Fuerte concentración de población en centros urbanos: Arica, Iquique – Alto Hospicio, Antofagasta, Calama, Copiapó (Valles Transversales); identidad cultural y patrimonial.</a:t>
            </a:r>
          </a:p>
          <a:p>
            <a:pPr lvl="1"/>
            <a:endParaRPr lang="es-CL" b="1" i="1" dirty="0"/>
          </a:p>
        </p:txBody>
      </p:sp>
      <p:sp>
        <p:nvSpPr>
          <p:cNvPr id="4" name="4 Marcador de texto"/>
          <p:cNvSpPr txBox="1">
            <a:spLocks/>
          </p:cNvSpPr>
          <p:nvPr/>
        </p:nvSpPr>
        <p:spPr>
          <a:xfrm>
            <a:off x="34419" y="3566632"/>
            <a:ext cx="9075409" cy="16312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s-CL"/>
            </a:defPPr>
            <a:lvl1pPr algn="just">
              <a:spcBef>
                <a:spcPct val="50000"/>
              </a:spcBef>
              <a:buClr>
                <a:srgbClr val="0066FF"/>
              </a:buClr>
              <a:defRPr>
                <a:latin typeface="Arial Narrow" pitchFamily="34" charset="0"/>
                <a:cs typeface="Arial" pitchFamily="34" charset="0"/>
              </a:defRPr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b="1" i="1" dirty="0"/>
              <a:t>Benchmarking Países OCDE: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CL" sz="1600" b="1" i="1" dirty="0" err="1">
                <a:latin typeface="Arial Narrow" panose="020B0606020202030204" pitchFamily="34" charset="0"/>
              </a:rPr>
              <a:t>Macrozona</a:t>
            </a:r>
            <a:r>
              <a:rPr lang="es-CL" sz="1600" b="1" i="1" dirty="0">
                <a:latin typeface="Arial Narrow" panose="020B0606020202030204" pitchFamily="34" charset="0"/>
              </a:rPr>
              <a:t> Norte – Australia: Infraestructura como potenciador de las exportaciones; capacitar la habitabilidad de las ciudades y potenciar sus negocios </a:t>
            </a:r>
            <a:r>
              <a:rPr lang="es-CL" sz="1600" b="1" i="1" dirty="0" err="1">
                <a:latin typeface="Arial Narrow" panose="020B0606020202030204" pitchFamily="34" charset="0"/>
              </a:rPr>
              <a:t>innovativos</a:t>
            </a:r>
            <a:r>
              <a:rPr lang="es-CL" sz="1600" b="1" i="1" dirty="0">
                <a:latin typeface="Arial Narrow" panose="020B0606020202030204" pitchFamily="34" charset="0"/>
              </a:rPr>
              <a:t>; enfoque en la resiliencia y administración de activos naturales; planificación integrada estratégica a lo largo del territorio; enfoque en el largo plazo; potenciar las alianzas público - privadas.</a:t>
            </a:r>
          </a:p>
          <a:p>
            <a:pPr lvl="1"/>
            <a:endParaRPr lang="es-CL" b="1" i="1" dirty="0"/>
          </a:p>
        </p:txBody>
      </p:sp>
    </p:spTree>
    <p:extLst>
      <p:ext uri="{BB962C8B-B14F-4D97-AF65-F5344CB8AC3E}">
        <p14:creationId xmlns:p14="http://schemas.microsoft.com/office/powerpoint/2010/main" val="3818771753"/>
      </p:ext>
    </p:extLst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 Subtítulo"/>
          <p:cNvSpPr txBox="1">
            <a:spLocks/>
          </p:cNvSpPr>
          <p:nvPr/>
        </p:nvSpPr>
        <p:spPr>
          <a:xfrm>
            <a:off x="186978" y="548680"/>
            <a:ext cx="8963256" cy="57150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</a:pPr>
            <a:r>
              <a:rPr lang="es-CL" sz="24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3. Sistematización </a:t>
            </a:r>
            <a:r>
              <a:rPr lang="es-CL" sz="2400" dirty="0" err="1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Macrozonal</a:t>
            </a:r>
            <a:r>
              <a:rPr lang="es-CL" sz="24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: Visiones </a:t>
            </a:r>
            <a:r>
              <a:rPr lang="es-CL" sz="2400" dirty="0" err="1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Macrozona</a:t>
            </a:r>
            <a:r>
              <a:rPr lang="es-CL" sz="24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 Norte</a:t>
            </a: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859500572"/>
              </p:ext>
            </p:extLst>
          </p:nvPr>
        </p:nvGraphicFramePr>
        <p:xfrm>
          <a:off x="4355976" y="1192777"/>
          <a:ext cx="4240833" cy="2736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780825731"/>
              </p:ext>
            </p:extLst>
          </p:nvPr>
        </p:nvGraphicFramePr>
        <p:xfrm>
          <a:off x="104427" y="3776774"/>
          <a:ext cx="4039724" cy="26045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685656514"/>
              </p:ext>
            </p:extLst>
          </p:nvPr>
        </p:nvGraphicFramePr>
        <p:xfrm>
          <a:off x="131524" y="1192776"/>
          <a:ext cx="4032448" cy="2236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673652649"/>
              </p:ext>
            </p:extLst>
          </p:nvPr>
        </p:nvGraphicFramePr>
        <p:xfrm>
          <a:off x="4355975" y="3776775"/>
          <a:ext cx="4240833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  <p:extLst>
      <p:ext uri="{BB962C8B-B14F-4D97-AF65-F5344CB8AC3E}">
        <p14:creationId xmlns:p14="http://schemas.microsoft.com/office/powerpoint/2010/main" val="4096083831"/>
      </p:ext>
    </p:extLst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 Subtítulo"/>
          <p:cNvSpPr txBox="1">
            <a:spLocks/>
          </p:cNvSpPr>
          <p:nvPr/>
        </p:nvSpPr>
        <p:spPr>
          <a:xfrm>
            <a:off x="827584" y="476672"/>
            <a:ext cx="8136904" cy="57150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</a:pPr>
            <a:r>
              <a:rPr lang="es-CL" sz="20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4. Sistematización </a:t>
            </a:r>
            <a:r>
              <a:rPr lang="es-CL" sz="2000" dirty="0" err="1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Macrozonal</a:t>
            </a:r>
            <a:r>
              <a:rPr lang="es-CL" sz="20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: Brechas </a:t>
            </a:r>
            <a:r>
              <a:rPr lang="es-CL" sz="2000" dirty="0" err="1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Macrozona</a:t>
            </a:r>
            <a:r>
              <a:rPr lang="es-CL" sz="20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 Norte (Prospectiva Macro / Prospectiva Económica Productiva / Financiamiento de la Infraestructura) </a:t>
            </a:r>
          </a:p>
          <a:p>
            <a:pPr algn="r">
              <a:spcBef>
                <a:spcPct val="0"/>
              </a:spcBef>
            </a:pPr>
            <a:endParaRPr lang="es-CL" sz="2000" dirty="0">
              <a:solidFill>
                <a:schemeClr val="bg1">
                  <a:lumMod val="50000"/>
                </a:schemeClr>
              </a:solidFill>
              <a:latin typeface="Arial Narrow" pitchFamily="34" charset="0"/>
              <a:ea typeface="+mj-ea"/>
              <a:cs typeface="+mj-cs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210082877"/>
              </p:ext>
            </p:extLst>
          </p:nvPr>
        </p:nvGraphicFramePr>
        <p:xfrm>
          <a:off x="251520" y="1268760"/>
          <a:ext cx="871296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5982044"/>
      </p:ext>
    </p:extLst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 Subtítulo"/>
          <p:cNvSpPr txBox="1">
            <a:spLocks/>
          </p:cNvSpPr>
          <p:nvPr/>
        </p:nvSpPr>
        <p:spPr>
          <a:xfrm>
            <a:off x="1007096" y="476672"/>
            <a:ext cx="8136904" cy="57150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</a:pPr>
            <a:r>
              <a:rPr lang="es-CL" sz="20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4. Sistematización </a:t>
            </a:r>
            <a:r>
              <a:rPr lang="es-CL" sz="2000" dirty="0" err="1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Macrozonal</a:t>
            </a:r>
            <a:r>
              <a:rPr lang="es-CL" sz="20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: Brechas </a:t>
            </a:r>
            <a:r>
              <a:rPr lang="es-CL" sz="2000" dirty="0" err="1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Macrozona</a:t>
            </a:r>
            <a:r>
              <a:rPr lang="es-CL" sz="20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 Norte (Ciudades y Centros Poblados / Infraestructura y Espacios Públicos)</a:t>
            </a:r>
          </a:p>
          <a:p>
            <a:pPr algn="r">
              <a:spcBef>
                <a:spcPct val="0"/>
              </a:spcBef>
            </a:pPr>
            <a:endParaRPr lang="es-CL" sz="2000" dirty="0">
              <a:solidFill>
                <a:schemeClr val="bg1">
                  <a:lumMod val="50000"/>
                </a:schemeClr>
              </a:solidFill>
              <a:latin typeface="Arial Narrow" pitchFamily="34" charset="0"/>
              <a:ea typeface="+mj-ea"/>
              <a:cs typeface="+mj-cs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715814665"/>
              </p:ext>
            </p:extLst>
          </p:nvPr>
        </p:nvGraphicFramePr>
        <p:xfrm>
          <a:off x="251520" y="1268760"/>
          <a:ext cx="871296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0402056"/>
      </p:ext>
    </p:extLst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 Subtítulo"/>
          <p:cNvSpPr txBox="1">
            <a:spLocks/>
          </p:cNvSpPr>
          <p:nvPr/>
        </p:nvSpPr>
        <p:spPr>
          <a:xfrm>
            <a:off x="1331640" y="476672"/>
            <a:ext cx="7812360" cy="57150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</a:pPr>
            <a:r>
              <a:rPr lang="es-CL" sz="20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4. Sistematización </a:t>
            </a:r>
            <a:r>
              <a:rPr lang="es-CL" sz="2000" dirty="0" err="1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Macrozonal</a:t>
            </a:r>
            <a:r>
              <a:rPr lang="es-CL" sz="20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: Brechas </a:t>
            </a:r>
            <a:r>
              <a:rPr lang="es-CL" sz="2000" dirty="0" err="1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Macrozona</a:t>
            </a:r>
            <a:r>
              <a:rPr lang="es-CL" sz="20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 Norte (Equidad Territorial / Movilidad y Conectividad)</a:t>
            </a:r>
          </a:p>
          <a:p>
            <a:pPr algn="r">
              <a:spcBef>
                <a:spcPct val="0"/>
              </a:spcBef>
            </a:pPr>
            <a:endParaRPr lang="es-CL" sz="2000" dirty="0">
              <a:solidFill>
                <a:schemeClr val="bg1">
                  <a:lumMod val="50000"/>
                </a:schemeClr>
              </a:solidFill>
              <a:latin typeface="Arial Narrow" pitchFamily="34" charset="0"/>
              <a:ea typeface="+mj-ea"/>
              <a:cs typeface="+mj-cs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485701437"/>
              </p:ext>
            </p:extLst>
          </p:nvPr>
        </p:nvGraphicFramePr>
        <p:xfrm>
          <a:off x="251520" y="1268760"/>
          <a:ext cx="871296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3413253"/>
      </p:ext>
    </p:extLst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 Subtítulo"/>
          <p:cNvSpPr txBox="1">
            <a:spLocks/>
          </p:cNvSpPr>
          <p:nvPr/>
        </p:nvSpPr>
        <p:spPr>
          <a:xfrm>
            <a:off x="1259632" y="476672"/>
            <a:ext cx="7704856" cy="57150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</a:pPr>
            <a:r>
              <a:rPr lang="es-CL" sz="20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4. Sistematización </a:t>
            </a:r>
            <a:r>
              <a:rPr lang="es-CL" sz="2000" dirty="0" err="1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Macrozonal</a:t>
            </a:r>
            <a:r>
              <a:rPr lang="es-CL" sz="20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: Brechas </a:t>
            </a:r>
            <a:r>
              <a:rPr lang="es-CL" sz="2000" dirty="0" err="1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Macrozona</a:t>
            </a:r>
            <a:r>
              <a:rPr lang="es-CL" sz="20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 Norte (Recursos Hídricos / Medio Ambiente /  Reducción del Riesgo ante Desastres Naturales y Resiliencia)</a:t>
            </a:r>
          </a:p>
          <a:p>
            <a:pPr algn="r">
              <a:spcBef>
                <a:spcPct val="0"/>
              </a:spcBef>
            </a:pPr>
            <a:endParaRPr lang="es-CL" sz="2000" dirty="0">
              <a:solidFill>
                <a:schemeClr val="bg1">
                  <a:lumMod val="50000"/>
                </a:schemeClr>
              </a:solidFill>
              <a:latin typeface="Arial Narrow" pitchFamily="34" charset="0"/>
              <a:ea typeface="+mj-ea"/>
              <a:cs typeface="+mj-cs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254720499"/>
              </p:ext>
            </p:extLst>
          </p:nvPr>
        </p:nvGraphicFramePr>
        <p:xfrm>
          <a:off x="251520" y="1268760"/>
          <a:ext cx="871296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4147210"/>
      </p:ext>
    </p:extLst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 Subtítulo"/>
          <p:cNvSpPr txBox="1">
            <a:spLocks/>
          </p:cNvSpPr>
          <p:nvPr/>
        </p:nvSpPr>
        <p:spPr>
          <a:xfrm>
            <a:off x="1259632" y="404663"/>
            <a:ext cx="7884368" cy="474439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</a:pPr>
            <a:r>
              <a:rPr lang="es-CL" sz="24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5. Sistematización </a:t>
            </a:r>
            <a:r>
              <a:rPr lang="es-CL" sz="2400" dirty="0" err="1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Macrozonal</a:t>
            </a:r>
            <a:r>
              <a:rPr lang="es-CL" sz="24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: Objetivos Estratégicos </a:t>
            </a:r>
            <a:r>
              <a:rPr lang="es-CL" sz="2400" dirty="0" err="1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Macrozona</a:t>
            </a:r>
            <a:r>
              <a:rPr lang="es-CL" sz="240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ea typeface="+mj-ea"/>
                <a:cs typeface="+mj-cs"/>
              </a:rPr>
              <a:t> Norte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328541" y="1224073"/>
            <a:ext cx="8206316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dirty="0"/>
              <a:t>Prospectiva Macro / Económica Productiva/ Financiamiento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325945" y="1700808"/>
            <a:ext cx="8208912" cy="156966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Potenciar la infraestructura adecuada para el intercambio y comercio internacional.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Atraer recursos y activar circuitos internacionales.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Proyectar y desarrollar la actividad económica en torno a plataformas logísticas.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Agregar valles al desarrollo de la producción agrícola.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Generar circuitos </a:t>
            </a:r>
            <a:r>
              <a:rPr lang="es-CL" sz="1600" dirty="0" err="1"/>
              <a:t>macrozonales</a:t>
            </a:r>
            <a:r>
              <a:rPr lang="es-CL" sz="1600" dirty="0"/>
              <a:t>, en conjunto con la conectividad hacia atractivos turísticos.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sz="1600" dirty="0"/>
          </a:p>
        </p:txBody>
      </p:sp>
      <p:sp>
        <p:nvSpPr>
          <p:cNvPr id="5" name="CuadroTexto 4"/>
          <p:cNvSpPr txBox="1"/>
          <p:nvPr/>
        </p:nvSpPr>
        <p:spPr>
          <a:xfrm>
            <a:off x="325945" y="3573016"/>
            <a:ext cx="8206316" cy="36933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dirty="0"/>
              <a:t>Ciudades y Centros Poblados / Infraestructura y Espacios Públicos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23349" y="4049751"/>
            <a:ext cx="8208912" cy="83099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Desarrollar y generar cultura e identidad, además de atraer turismo.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Promover sistemas integrados de transporte que consideren los modos no motorizados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sz="1600" dirty="0"/>
          </a:p>
        </p:txBody>
      </p:sp>
    </p:spTree>
    <p:extLst>
      <p:ext uri="{BB962C8B-B14F-4D97-AF65-F5344CB8AC3E}">
        <p14:creationId xmlns:p14="http://schemas.microsoft.com/office/powerpoint/2010/main" val="1253407808"/>
      </p:ext>
    </p:extLst>
  </p:cSld>
  <p:clrMapOvr>
    <a:masterClrMapping/>
  </p:clrMapOvr>
  <p:transition advClick="0"/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14135</TotalTime>
  <Words>1632</Words>
  <Application>Microsoft Office PowerPoint</Application>
  <PresentationFormat>Presentación en pantalla (4:3)</PresentationFormat>
  <Paragraphs>132</Paragraphs>
  <Slides>13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Daniel</dc:creator>
  <cp:lastModifiedBy>Ignacio Corcuera</cp:lastModifiedBy>
  <cp:revision>620</cp:revision>
  <cp:lastPrinted>2012-12-06T14:51:51Z</cp:lastPrinted>
  <dcterms:created xsi:type="dcterms:W3CDTF">2010-12-28T14:47:43Z</dcterms:created>
  <dcterms:modified xsi:type="dcterms:W3CDTF">2017-03-21T19:35:30Z</dcterms:modified>
</cp:coreProperties>
</file>