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65" r:id="rId4"/>
    <p:sldId id="264" r:id="rId5"/>
    <p:sldId id="275" r:id="rId6"/>
    <p:sldId id="267" r:id="rId7"/>
    <p:sldId id="277" r:id="rId8"/>
    <p:sldId id="268" r:id="rId9"/>
    <p:sldId id="266" r:id="rId10"/>
    <p:sldId id="270" r:id="rId11"/>
    <p:sldId id="269" r:id="rId12"/>
    <p:sldId id="271" r:id="rId13"/>
    <p:sldId id="278" r:id="rId14"/>
    <p:sldId id="272" r:id="rId15"/>
    <p:sldId id="279" r:id="rId16"/>
    <p:sldId id="273" r:id="rId17"/>
    <p:sldId id="274" r:id="rId18"/>
    <p:sldId id="276" r:id="rId19"/>
    <p:sldId id="280" r:id="rId20"/>
  </p:sldIdLst>
  <p:sldSz cx="9144000" cy="6858000" type="screen4x3"/>
  <p:notesSz cx="7023100" cy="93091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50" d="100"/>
          <a:sy n="50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1619250" y="4763"/>
            <a:ext cx="1223963" cy="6858000"/>
          </a:xfrm>
          <a:prstGeom prst="rect">
            <a:avLst/>
          </a:prstGeom>
          <a:solidFill>
            <a:srgbClr val="E98B01"/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719138" y="1090613"/>
            <a:ext cx="3097212" cy="4752975"/>
          </a:xfrm>
          <a:prstGeom prst="rect">
            <a:avLst/>
          </a:prstGeom>
          <a:solidFill>
            <a:srgbClr val="003399">
              <a:alpha val="72000"/>
            </a:srgbClr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88" y="3033713"/>
            <a:ext cx="1419225" cy="86677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 userDrawn="1"/>
        </p:nvSpPr>
        <p:spPr>
          <a:xfrm>
            <a:off x="250825" y="3743325"/>
            <a:ext cx="6913563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E5B69D-E440-4F41-BE80-203B46833439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514CB6-F57A-401A-9FE5-CC655B25713F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388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B4A038-0B13-46FA-A83A-B9C3CE972197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FEAB2B-949A-48FC-8B3D-6927FBE4BD40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214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575EF-CD63-48CA-90B6-813E4F235D8E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BD7227-4731-4DA7-942D-CFA301A09B7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113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1619250" y="4763"/>
            <a:ext cx="1223963" cy="6858000"/>
          </a:xfrm>
          <a:prstGeom prst="rect">
            <a:avLst/>
          </a:prstGeom>
          <a:solidFill>
            <a:srgbClr val="E98B01"/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719138" y="1341438"/>
            <a:ext cx="3097212" cy="4751387"/>
          </a:xfrm>
          <a:prstGeom prst="rect">
            <a:avLst/>
          </a:prstGeom>
          <a:solidFill>
            <a:srgbClr val="003399">
              <a:alpha val="72000"/>
            </a:srgbClr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74625"/>
            <a:ext cx="1419225" cy="866775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 userDrawn="1"/>
        </p:nvSpPr>
        <p:spPr>
          <a:xfrm>
            <a:off x="250825" y="3743325"/>
            <a:ext cx="6913563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8" y="161925"/>
            <a:ext cx="37449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0BE5BF-4E85-4A71-9B60-0A2D7EA1A663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77143B-716B-4195-8F67-8FF38645E09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818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576263" y="0"/>
            <a:ext cx="395287" cy="6884988"/>
          </a:xfrm>
          <a:prstGeom prst="rect">
            <a:avLst/>
          </a:prstGeom>
          <a:solidFill>
            <a:srgbClr val="E98B01"/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1403350" y="331788"/>
            <a:ext cx="7156450" cy="969962"/>
          </a:xfrm>
          <a:prstGeom prst="rect">
            <a:avLst/>
          </a:prstGeom>
          <a:solidFill>
            <a:srgbClr val="003399">
              <a:alpha val="72000"/>
            </a:srgbClr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363" y="6310313"/>
            <a:ext cx="709612" cy="433387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 userDrawn="1"/>
        </p:nvSpPr>
        <p:spPr>
          <a:xfrm flipV="1">
            <a:off x="1042988" y="6623050"/>
            <a:ext cx="7119937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250825" y="331788"/>
            <a:ext cx="1081088" cy="969962"/>
          </a:xfrm>
          <a:prstGeom prst="rect">
            <a:avLst/>
          </a:prstGeom>
          <a:solidFill>
            <a:srgbClr val="003399">
              <a:alpha val="72000"/>
            </a:srgbClr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171E20-53EF-42B9-B15F-777B4432912F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2D51BD-F9E2-4215-81D4-DB2355391335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92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017CDD-FC0F-458E-ABE2-6CAAD38573B3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F5D42B-8002-40BB-AF94-01EBA88E6713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375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9421CF-F4D8-4F98-A362-8C9806AC39E4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54DC51-E8B7-41C1-AD52-718084780B9F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0644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88C051-5AEF-464D-9D0D-CEF4899CED75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E68C0B-9699-4C44-B6F4-75A13E4F9178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152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46D8C0-9152-4081-ACD2-62BB7B117E06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E7191B-7F71-4DB5-805E-90EFCCC6EA1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0883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E41222-FE13-4944-92BB-EA82C4DD857C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6737B-FD9E-4DBD-B733-9930FFBCE29C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069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C6AE56-8371-4AE7-BEAE-340DB8688DEE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AC758E-8000-43ED-9A0D-5EE0F8157DE0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665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576263" y="0"/>
            <a:ext cx="395287" cy="6884988"/>
          </a:xfrm>
          <a:prstGeom prst="rect">
            <a:avLst/>
          </a:prstGeom>
          <a:solidFill>
            <a:srgbClr val="E98B01"/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1403350" y="331788"/>
            <a:ext cx="7156450" cy="969962"/>
          </a:xfrm>
          <a:prstGeom prst="rect">
            <a:avLst/>
          </a:prstGeom>
          <a:solidFill>
            <a:srgbClr val="003399">
              <a:alpha val="72000"/>
            </a:srgbClr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363" y="6310313"/>
            <a:ext cx="709612" cy="433387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 userDrawn="1"/>
        </p:nvSpPr>
        <p:spPr>
          <a:xfrm flipV="1">
            <a:off x="1042988" y="6623050"/>
            <a:ext cx="7119937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250825" y="331788"/>
            <a:ext cx="1081088" cy="969962"/>
          </a:xfrm>
          <a:prstGeom prst="rect">
            <a:avLst/>
          </a:prstGeom>
          <a:solidFill>
            <a:srgbClr val="003399">
              <a:alpha val="72000"/>
            </a:srgbClr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72425A-C62C-4247-AA6E-0B3423121796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734865-6FCE-42EF-B01A-98E13E3E7EA4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580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059580-5718-40EE-9DA7-BF7D129C7980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200F55-9667-4B1F-B8E7-0BBFB556223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578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CE60C4-416F-48F1-95E7-DF1A802F3929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9A6BD6-38D4-49BA-8157-CA6E9BFA6C2D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8197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D925A2-7317-425C-9ED3-FBE09376B2CF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E60CB0-2DEC-4EE7-AB22-86EFC781E7D3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303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9FEB80-012A-45FA-A541-D04C7804BC4D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872FC6-A378-4AB2-A982-D773E696D128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327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B42451-E5D2-4450-B5A6-AFC3A95C5C8B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DFB5D4-7565-4179-86CC-533F2ED5769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844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95E780-1344-474A-A087-1D106209D38C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377743-2C54-4773-B172-D94EC81AC634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051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F71EE2-6B5E-4EB4-B7E8-B437B792DDF5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386189-F9B2-4991-AD44-86090DD9E7D6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230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448921-7FCB-4165-8727-5C30439C93A4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3FA753-F467-4C2C-BCED-2CBAC7868744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123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6A3773-C9C8-4B63-BE86-6F70678AE10A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76EA67-27FD-491A-8651-99EA96AB6D2A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313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CD6522-65BB-4E52-B2AD-C2B4511C6E95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6EAEDC-31C9-49F1-A1BD-8C9B03163E48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962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F587A1-540B-437B-8DD8-3381EC695CAC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13422CE-18D2-475C-AA53-987181C41018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A5F8F1D-5E3A-45DD-9E00-FB2E16571D0C}" type="datetimeFigureOut">
              <a:rPr lang="es-CL"/>
              <a:pPr>
                <a:defRPr/>
              </a:pPr>
              <a:t>19-10-2017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D20878-EBD3-4FC0-B56D-EE464167FEF7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CuadroTexto"/>
          <p:cNvSpPr txBox="1">
            <a:spLocks noChangeArrowheads="1"/>
          </p:cNvSpPr>
          <p:nvPr/>
        </p:nvSpPr>
        <p:spPr bwMode="auto">
          <a:xfrm>
            <a:off x="623888" y="1412875"/>
            <a:ext cx="33131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sz="3200" dirty="0">
                <a:solidFill>
                  <a:srgbClr val="FFFFFF"/>
                </a:solidFill>
                <a:latin typeface="Tw Cen MT Condensed Extra Bold" panose="020B0803020202020204" pitchFamily="34" charset="0"/>
              </a:rPr>
              <a:t>Unidad de Atención </a:t>
            </a:r>
          </a:p>
          <a:p>
            <a:pPr algn="ctr" eaLnBrk="1" hangingPunct="1"/>
            <a:r>
              <a:rPr lang="es-CL" altLang="es-CL" sz="3200" dirty="0">
                <a:solidFill>
                  <a:srgbClr val="FFFFFF"/>
                </a:solidFill>
                <a:latin typeface="Tw Cen MT Condensed Extra Bold" panose="020B0803020202020204" pitchFamily="34" charset="0"/>
              </a:rPr>
              <a:t>a Víctimas y Testigos </a:t>
            </a:r>
          </a:p>
        </p:txBody>
      </p:sp>
      <p:sp>
        <p:nvSpPr>
          <p:cNvPr id="25603" name="6 CuadroTexto"/>
          <p:cNvSpPr txBox="1">
            <a:spLocks noChangeArrowheads="1"/>
          </p:cNvSpPr>
          <p:nvPr/>
        </p:nvSpPr>
        <p:spPr bwMode="auto">
          <a:xfrm>
            <a:off x="909638" y="5157788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dirty="0">
                <a:solidFill>
                  <a:srgbClr val="FFFFFF"/>
                </a:solidFill>
                <a:latin typeface="Tw Cen MT" panose="020B0602020104020603" pitchFamily="34" charset="0"/>
              </a:rPr>
              <a:t>URAVIT</a:t>
            </a:r>
          </a:p>
          <a:p>
            <a:pPr algn="ctr" eaLnBrk="1" hangingPunct="1"/>
            <a:r>
              <a:rPr lang="es-CL" altLang="es-CL" dirty="0">
                <a:solidFill>
                  <a:srgbClr val="FFFFFF"/>
                </a:solidFill>
                <a:latin typeface="Tw Cen MT" panose="020B0602020104020603" pitchFamily="34" charset="0"/>
              </a:rPr>
              <a:t>MINISTERIO PUBLICO </a:t>
            </a:r>
          </a:p>
        </p:txBody>
      </p:sp>
      <p:sp>
        <p:nvSpPr>
          <p:cNvPr id="25604" name="4 CuadroTexto"/>
          <p:cNvSpPr txBox="1">
            <a:spLocks noChangeArrowheads="1"/>
          </p:cNvSpPr>
          <p:nvPr/>
        </p:nvSpPr>
        <p:spPr bwMode="auto">
          <a:xfrm>
            <a:off x="4824413" y="6434137"/>
            <a:ext cx="4319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L" altLang="es-CL" sz="1400" b="1" dirty="0">
                <a:solidFill>
                  <a:srgbClr val="17375E"/>
                </a:solidFill>
                <a:latin typeface="Trebuchet MS" pitchFamily="34" charset="0"/>
              </a:rPr>
              <a:t>La Serena , 19 de octubre de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b="1" dirty="0"/>
              <a:t>GESTION DE LA URAVIT EN EL AREA DE PROTECCIÓN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8064896" cy="445395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altLang="es-CL" dirty="0">
                <a:solidFill>
                  <a:schemeClr val="accent6">
                    <a:lumMod val="75000"/>
                  </a:schemeClr>
                </a:solidFill>
              </a:rPr>
              <a:t>Profundizar la evaluación de riesgo preliminar.  (Pauta VIF o Pauta Intimidación)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altLang="es-CL" dirty="0">
                <a:solidFill>
                  <a:schemeClr val="accent6">
                    <a:lumMod val="75000"/>
                  </a:schemeClr>
                </a:solidFill>
              </a:rPr>
              <a:t>Definir una estrategia de Protección  en relación al nivel de riesgo detectado. (sugerir medidas judiciales, medidas de la Fiscalía, medidas de la Uravit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.)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altLang="es-CL" dirty="0">
                <a:solidFill>
                  <a:schemeClr val="accent6">
                    <a:lumMod val="75000"/>
                  </a:schemeClr>
                </a:solidFill>
              </a:rPr>
              <a:t>Ejecutar las actividades de protección correspondientes a la </a:t>
            </a:r>
            <a:r>
              <a:rPr lang="es-ES" altLang="es-CL" dirty="0" err="1">
                <a:solidFill>
                  <a:schemeClr val="accent6">
                    <a:lumMod val="75000"/>
                  </a:schemeClr>
                </a:solidFill>
              </a:rPr>
              <a:t>Uravit</a:t>
            </a:r>
            <a:r>
              <a:rPr lang="es-ES" altLang="es-CL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Medidas de protección   </a:t>
            </a:r>
          </a:p>
        </p:txBody>
      </p:sp>
      <p:sp>
        <p:nvSpPr>
          <p:cNvPr id="34820" name="4 Rectángulo"/>
          <p:cNvSpPr>
            <a:spLocks noChangeArrowheads="1"/>
          </p:cNvSpPr>
          <p:nvPr/>
        </p:nvSpPr>
        <p:spPr bwMode="auto">
          <a:xfrm>
            <a:off x="914400" y="1342127"/>
            <a:ext cx="3816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Medidas de protección: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MX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Rondas periódicas de Carabineros al domicilio</a:t>
            </a:r>
            <a:endParaRPr lang="es-MX" altLang="es-CL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MX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Contacto telefónico prioritario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MX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Alarmas personales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MX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Entrega celulares</a:t>
            </a:r>
            <a:endParaRPr lang="es-ES" altLang="es-CL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34821" name="Picture 4" descr="noticia_2988_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936" y="1467539"/>
            <a:ext cx="27432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6 Rectángulo"/>
          <p:cNvSpPr>
            <a:spLocks noChangeArrowheads="1"/>
          </p:cNvSpPr>
          <p:nvPr/>
        </p:nvSpPr>
        <p:spPr bwMode="auto">
          <a:xfrm>
            <a:off x="4140200" y="4343400"/>
            <a:ext cx="45354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CL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Protecciones y cierres perimetrales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CL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Relocalización regional, nacional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CL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Reserva identidad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CL" altLang="es-CL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Caracterización para declarar</a:t>
            </a:r>
            <a:endParaRPr lang="es-ES" altLang="es-CL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s-CL" dirty="0">
              <a:solidFill>
                <a:srgbClr val="003399"/>
              </a:solidFill>
              <a:latin typeface="Verdana" pitchFamily="34" charset="0"/>
            </a:endParaRPr>
          </a:p>
        </p:txBody>
      </p:sp>
      <p:pic>
        <p:nvPicPr>
          <p:cNvPr id="34825" name="Picture 9" descr="Resultado de imagen para soldador r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99635"/>
            <a:ext cx="2811041" cy="1870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b="1" dirty="0"/>
              <a:t>GESTION DE LA URAVIT COMO ASESOR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Asesoría directa en servicio de información a las victimas y testigos respecto de sus derechos y deberes y referenciación  a la Red de atención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s-ES" altLang="es-CL" sz="24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altLang="es-CL" sz="24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Asesorías y apoyo   a las Fiscalías Locales en diligencias de investigación.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CL" sz="24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altLang="es-CL" sz="24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Asesorías a las Fiscalía Locales  relativas al servicio de protección, considerando factores de relevancia que puedan afectar a victimas y testigos.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CL" sz="18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7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b="1" dirty="0"/>
              <a:t>GESTION DE LA URAVIT COMO ASESOR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CL" sz="28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Actividades de Sensibilización a la comunidad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CL" sz="28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altLang="es-CL" sz="28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Elaboración de Estadísticas</a:t>
            </a:r>
          </a:p>
          <a:p>
            <a:pPr fontAlgn="auto">
              <a:spcAft>
                <a:spcPts val="0"/>
              </a:spcAft>
              <a:defRPr/>
            </a:pPr>
            <a:endParaRPr lang="es-ES" altLang="es-CL" sz="2800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altLang="es-CL" sz="28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Actividades de Capacitación interna y externa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CL" sz="28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altLang="es-CL" sz="28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Actividades de Seguimiento de casos derivados a la Unidad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GESTOR INTERSECTORIAL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altLang="es-CL" sz="2800" b="1" dirty="0">
                <a:solidFill>
                  <a:schemeClr val="accent6">
                    <a:lumMod val="75000"/>
                  </a:schemeClr>
                </a:solidFill>
              </a:rPr>
              <a:t>Contacto permanente con instituciones públicas y privadas.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altLang="es-CL" sz="2800" b="1" dirty="0">
                <a:solidFill>
                  <a:schemeClr val="accent6">
                    <a:lumMod val="75000"/>
                  </a:schemeClr>
                </a:solidFill>
              </a:rPr>
              <a:t>Acciones de difusión del Modelo de Atención de las Fiscalías en las instituciones de la red.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altLang="es-CL" sz="2800" b="1" dirty="0">
                <a:solidFill>
                  <a:schemeClr val="accent6">
                    <a:lumMod val="75000"/>
                  </a:schemeClr>
                </a:solidFill>
              </a:rPr>
              <a:t>Facilitar el acceso expedito de las víctimas y testigos a las instituciones de la red.</a:t>
            </a:r>
          </a:p>
        </p:txBody>
      </p:sp>
    </p:spTree>
    <p:extLst>
      <p:ext uri="{BB962C8B-B14F-4D97-AF65-F5344CB8AC3E}">
        <p14:creationId xmlns:p14="http://schemas.microsoft.com/office/powerpoint/2010/main" val="2659316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GESTOR INTERSECTORIAL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altLang="es-CL" sz="2800" b="1" dirty="0">
                <a:solidFill>
                  <a:schemeClr val="accent6">
                    <a:lumMod val="75000"/>
                  </a:schemeClr>
                </a:solidFill>
              </a:rPr>
              <a:t>Actualización del catastro de instituciones de la red y procedimientos de derivación.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altLang="es-CL" sz="2800" b="1" dirty="0">
                <a:solidFill>
                  <a:schemeClr val="accent6">
                    <a:lumMod val="75000"/>
                  </a:schemeClr>
                </a:solidFill>
              </a:rPr>
              <a:t>Capacitación de las Fiscalías sobre las diferentes instituciones de la red.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ES" altLang="es-CL" sz="2800" b="1" dirty="0">
                <a:solidFill>
                  <a:schemeClr val="accent6">
                    <a:lumMod val="75000"/>
                  </a:schemeClr>
                </a:solidFill>
              </a:rPr>
              <a:t>Verificar si los procedimientos de referenciación y derivación se están realizando de manera efectiva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ESTRUCTURA URAVIT 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15816" y="1412776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bg1"/>
                </a:solidFill>
              </a:rPr>
              <a:t>JEFE DE URAVIT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43608" y="2403507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Regional</a:t>
            </a:r>
            <a:r>
              <a:rPr lang="es-CL" dirty="0"/>
              <a:t>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876256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21" name="20 Rectángulo"/>
          <p:cNvSpPr/>
          <p:nvPr/>
        </p:nvSpPr>
        <p:spPr>
          <a:xfrm>
            <a:off x="107504" y="3358460"/>
            <a:ext cx="1496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Psicólogos (2)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835696" y="3387033"/>
            <a:ext cx="1567914" cy="50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Asistente Social (1)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563888" y="3406330"/>
            <a:ext cx="1677800" cy="55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Administrativos (6)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193635" y="2510438"/>
            <a:ext cx="1657463" cy="59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Ovalle</a:t>
            </a:r>
            <a:r>
              <a:rPr lang="es-CL" dirty="0"/>
              <a:t>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716035" y="4712555"/>
            <a:ext cx="156791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Psicólogos (1)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445638" y="4737732"/>
            <a:ext cx="1544404" cy="55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Asistente Social (1)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7151731" y="4723779"/>
            <a:ext cx="1584176" cy="56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Administrativo (1) </a:t>
            </a:r>
          </a:p>
        </p:txBody>
      </p:sp>
      <p:cxnSp>
        <p:nvCxnSpPr>
          <p:cNvPr id="19" name="18 Conector angular"/>
          <p:cNvCxnSpPr/>
          <p:nvPr/>
        </p:nvCxnSpPr>
        <p:spPr>
          <a:xfrm rot="16200000" flipH="1">
            <a:off x="5038063" y="1663617"/>
            <a:ext cx="677168" cy="169364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2" name="28671 Conector angular"/>
          <p:cNvCxnSpPr>
            <a:stCxn id="8" idx="2"/>
          </p:cNvCxnSpPr>
          <p:nvPr/>
        </p:nvCxnSpPr>
        <p:spPr>
          <a:xfrm rot="5400000">
            <a:off x="3349821" y="1698851"/>
            <a:ext cx="716167" cy="15841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8" name="28677 Conector recto de flecha"/>
          <p:cNvCxnSpPr>
            <a:stCxn id="9" idx="2"/>
          </p:cNvCxnSpPr>
          <p:nvPr/>
        </p:nvCxnSpPr>
        <p:spPr>
          <a:xfrm flipH="1">
            <a:off x="1259632" y="3051579"/>
            <a:ext cx="720080" cy="306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0" name="28679 Conector recto de flecha"/>
          <p:cNvCxnSpPr>
            <a:stCxn id="9" idx="2"/>
            <a:endCxn id="22" idx="0"/>
          </p:cNvCxnSpPr>
          <p:nvPr/>
        </p:nvCxnSpPr>
        <p:spPr>
          <a:xfrm>
            <a:off x="1979712" y="3051579"/>
            <a:ext cx="639941" cy="335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2" name="28681 Conector recto de flecha"/>
          <p:cNvCxnSpPr>
            <a:stCxn id="9" idx="2"/>
            <a:endCxn id="23" idx="0"/>
          </p:cNvCxnSpPr>
          <p:nvPr/>
        </p:nvCxnSpPr>
        <p:spPr>
          <a:xfrm>
            <a:off x="1979712" y="3051579"/>
            <a:ext cx="2423076" cy="354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4" name="28683 Conector recto de flecha"/>
          <p:cNvCxnSpPr>
            <a:stCxn id="10" idx="1"/>
            <a:endCxn id="25" idx="0"/>
          </p:cNvCxnSpPr>
          <p:nvPr/>
        </p:nvCxnSpPr>
        <p:spPr>
          <a:xfrm flipH="1">
            <a:off x="4499992" y="3109610"/>
            <a:ext cx="2376264" cy="160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6" name="28685 Conector recto de flecha"/>
          <p:cNvCxnSpPr>
            <a:cxnSpLocks/>
            <a:stCxn id="10" idx="1"/>
            <a:endCxn id="26" idx="0"/>
          </p:cNvCxnSpPr>
          <p:nvPr/>
        </p:nvCxnSpPr>
        <p:spPr>
          <a:xfrm flipH="1">
            <a:off x="6217840" y="3109610"/>
            <a:ext cx="658416" cy="1628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8" name="28687 Conector recto de flecha"/>
          <p:cNvCxnSpPr>
            <a:cxnSpLocks/>
            <a:stCxn id="10" idx="1"/>
            <a:endCxn id="27" idx="0"/>
          </p:cNvCxnSpPr>
          <p:nvPr/>
        </p:nvCxnSpPr>
        <p:spPr>
          <a:xfrm>
            <a:off x="6876256" y="3109610"/>
            <a:ext cx="1067563" cy="1614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alt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2150" y="1628800"/>
            <a:ext cx="8229600" cy="4525963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s-ES" altLang="es-CL" sz="5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s-ES" altLang="es-CL" sz="5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s-CL" altLang="es-CL" sz="5400" smtClean="0">
                <a:solidFill>
                  <a:schemeClr val="accent6">
                    <a:lumMod val="75000"/>
                  </a:schemeClr>
                </a:solidFill>
              </a:rPr>
              <a:t>www.gorecoquimbo.cl</a:t>
            </a:r>
            <a:endParaRPr lang="es-ES" altLang="es-CL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2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8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MINISTERIO PUBLICO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altLang="es-CL" dirty="0">
                <a:solidFill>
                  <a:srgbClr val="FF6600"/>
                </a:solidFill>
                <a:latin typeface="Tw Cen MT" panose="020B0602020104020603" pitchFamily="34" charset="0"/>
              </a:rPr>
              <a:t>	</a:t>
            </a:r>
            <a:r>
              <a:rPr lang="es-MX" altLang="es-CL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Organ</a:t>
            </a:r>
            <a:r>
              <a:rPr lang="es-MX" altLang="es-CL" dirty="0">
                <a:solidFill>
                  <a:srgbClr val="FF6600"/>
                </a:solidFill>
                <a:latin typeface="Tw Cen MT" panose="020B0602020104020603" pitchFamily="34" charset="0"/>
              </a:rPr>
              <a:t>ismo autónomo, jerarquizado, encargado de dirigir en forma exclusiva la investigación de hechos constitutivos de delito, los que determinan la participación punible y los que acrediten la inocencia del imputado y, en su caso, ejercerá la acción penal pública en la forma que determine la ley. </a:t>
            </a:r>
            <a:r>
              <a:rPr lang="es-MX" altLang="es-CL" b="1" dirty="0">
                <a:solidFill>
                  <a:srgbClr val="FF6600"/>
                </a:solidFill>
                <a:latin typeface="Tw Cen MT" panose="020B0602020104020603" pitchFamily="34" charset="0"/>
              </a:rPr>
              <a:t>De igual manera, le corresponde dar protección a las víctimas y a los testigos.  Art. 1° Ley 19.640 de 15/10/1999 </a:t>
            </a:r>
            <a:endParaRPr lang="es-ES" altLang="es-CL" b="1" dirty="0">
              <a:solidFill>
                <a:srgbClr val="FF66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z="3600" b="1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MINISTERIO PUBLICO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6388" y="5196978"/>
            <a:ext cx="530344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CL" altLang="es-CL" sz="2000" b="1" dirty="0">
                <a:solidFill>
                  <a:srgbClr val="FF6600"/>
                </a:solidFill>
                <a:latin typeface="Tw Cen MT" panose="020B0602020104020603" pitchFamily="34" charset="0"/>
              </a:rPr>
              <a:t>OTORGAR MEDIDAS DE PROTECCION A VÍCTIMA Y TESTIGOS. URAVIT</a:t>
            </a:r>
            <a:endParaRPr lang="es-CL" sz="2000" dirty="0">
              <a:latin typeface="Tw Cen MT" panose="020B0602020104020603" pitchFamily="34" charset="0"/>
            </a:endParaRPr>
          </a:p>
        </p:txBody>
      </p:sp>
      <p:pic>
        <p:nvPicPr>
          <p:cNvPr id="27652" name="Picture 5" descr="Carmen Gloria in sit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667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Fotos Reuniones 02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752725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4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481177"/>
              </p:ext>
            </p:extLst>
          </p:nvPr>
        </p:nvGraphicFramePr>
        <p:xfrm>
          <a:off x="293688" y="4743450"/>
          <a:ext cx="2438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Fotografía de Photo Editor" r:id="rId5" imgW="6095238" imgH="4571429" progId="MSPhotoEd.3">
                  <p:embed/>
                </p:oleObj>
              </mc:Choice>
              <mc:Fallback>
                <p:oleObj name="Fotografía de Photo Editor" r:id="rId5" imgW="6095238" imgH="4571429" progId="MSPhotoEd.3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743450"/>
                        <a:ext cx="2438400" cy="1828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Rectángulo"/>
          <p:cNvSpPr/>
          <p:nvPr/>
        </p:nvSpPr>
        <p:spPr>
          <a:xfrm>
            <a:off x="2123727" y="1509940"/>
            <a:ext cx="6559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  <a:defRPr/>
            </a:pPr>
            <a:r>
              <a:rPr lang="es-CL" altLang="es-CL" sz="2000" b="1" dirty="0">
                <a:solidFill>
                  <a:srgbClr val="FF6600"/>
                </a:solidFill>
                <a:latin typeface="Tw Cen MT" panose="020B0602020104020603" pitchFamily="34" charset="0"/>
              </a:rPr>
              <a:t>ENCARGADO DE DIRIGIR EN FORMA EXCLUSIVA LA INVESTIGACION PENAL.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93006" y="345580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altLang="es-CL" b="1" dirty="0">
                <a:solidFill>
                  <a:srgbClr val="FF6600"/>
                </a:solidFill>
                <a:latin typeface="Tw Cen MT" panose="020B0602020104020603" pitchFamily="34" charset="0"/>
              </a:rPr>
              <a:t/>
            </a:r>
            <a:br>
              <a:rPr lang="es-CL" altLang="es-CL" b="1" dirty="0">
                <a:solidFill>
                  <a:srgbClr val="FF6600"/>
                </a:solidFill>
                <a:latin typeface="Tw Cen MT" panose="020B0602020104020603" pitchFamily="34" charset="0"/>
              </a:rPr>
            </a:br>
            <a:r>
              <a:rPr lang="es-CL" altLang="es-CL" sz="2000" b="1" dirty="0">
                <a:solidFill>
                  <a:srgbClr val="FF6600"/>
                </a:solidFill>
                <a:latin typeface="Tw Cen MT" panose="020B0602020104020603" pitchFamily="34" charset="0"/>
              </a:rPr>
              <a:t>EJERCER LA ACCION PENAL PUBLICA EN LA FORMA PREVISTA POR LEY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URAVIT  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885191" y="1916832"/>
            <a:ext cx="8229600" cy="4525963"/>
          </a:xfrm>
        </p:spPr>
        <p:txBody>
          <a:bodyPr/>
          <a:lstStyle/>
          <a:p>
            <a:pPr algn="just"/>
            <a:r>
              <a:rPr lang="es-CL" altLang="es-CL" dirty="0">
                <a:solidFill>
                  <a:schemeClr val="accent6">
                    <a:lumMod val="75000"/>
                  </a:schemeClr>
                </a:solidFill>
              </a:rPr>
              <a:t>Las Unidades Regionales de Atención a Víctimas y Testigos están conformadas por profesionales (psicólogos, trabajadores sociales y abogados), técnicos y administrativos especializados en la atención de casos de mayor complejidad.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 dirty="0">
                <a:solidFill>
                  <a:schemeClr val="bg1"/>
                </a:solidFill>
              </a:rPr>
              <a:t> Sujetos de intervención URAVIT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992888" cy="445395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Niños/as y adolescentes víctimas principalmente de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delitos sexuales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y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delitos cometidos en contexto intrafamiliar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, pudiendo también incluirse aquellos niños víctimas de otros ilícitos que requieran, por alguna situación en particular, la intervención especializada de la Unidad.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Víctimas de violencia intrafamiliar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con un nivel de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riesgo vital/alto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y en aquellos de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riesgo medio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 que, por las características de la víctima, se evalúa que las medidas de protección serán de difícil implementación y que requieren de un reforzamiento en este ámbito por parte de un profesional.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s-C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 dirty="0">
                <a:solidFill>
                  <a:schemeClr val="bg1"/>
                </a:solidFill>
              </a:rPr>
              <a:t> Sujetos de intervención URAVIT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992888" cy="445395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Víctimas o testigos que han sido evaluados con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intimidación alta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, es decir, aquellos usuarios que han sido amenazados, intimidados por los imputados o conocidos de éstos o que presentan importante temor por participar en el proceso penal, según la evaluación de intimidación realizada.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Testigos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juicios orales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que requieren intervención especializada debido a situaciones de reticencia para participar en el Juicio Oral, o aquellos que han sido agredidos o amenazados con el fin de impedir su declaración.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</a:rPr>
              <a:t>Víctimas y testigos de juicios orales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en general.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s-C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49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 URAVIT  FUNCIONES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1. Ejecutor de prestaciones directas a víctimas y testigos, usuarios de la URAVIT.</a:t>
            </a:r>
          </a:p>
          <a:p>
            <a:pPr fontAlgn="auto">
              <a:spcAft>
                <a:spcPts val="0"/>
              </a:spcAft>
              <a:defRPr/>
            </a:pP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2. Asesor de los operadores y de la fiscalía en general, para la entrega óptima de los servicios de orientación, protección y apoyo.</a:t>
            </a:r>
          </a:p>
          <a:p>
            <a:pPr fontAlgn="auto">
              <a:spcAft>
                <a:spcPts val="0"/>
              </a:spcAft>
              <a:defRPr/>
            </a:pP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3. Gestor Intersectorial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Ejecutor de prestaciones directas  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8229600" cy="4525963"/>
          </a:xfrm>
        </p:spPr>
        <p:txBody>
          <a:bodyPr/>
          <a:lstStyle/>
          <a:p>
            <a:r>
              <a:rPr lang="es-CL" altLang="es-CL" b="1" dirty="0">
                <a:solidFill>
                  <a:schemeClr val="accent6">
                    <a:lumMod val="75000"/>
                  </a:schemeClr>
                </a:solidFill>
              </a:rPr>
              <a:t>a. Orientación psicosocial y penal</a:t>
            </a:r>
            <a:r>
              <a:rPr lang="es-CL" altLang="es-CL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      - </a:t>
            </a:r>
            <a:r>
              <a:rPr lang="es-CL" altLang="es-CL" sz="2000" b="1" dirty="0">
                <a:solidFill>
                  <a:schemeClr val="accent6">
                    <a:lumMod val="75000"/>
                  </a:schemeClr>
                </a:solidFill>
              </a:rPr>
              <a:t>Orientación Penal </a:t>
            </a: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: Proceso Penal</a:t>
            </a:r>
          </a:p>
          <a:p>
            <a:pPr marL="0" indent="0">
              <a:buNone/>
            </a:pP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      - </a:t>
            </a:r>
            <a:r>
              <a:rPr lang="es-CL" altLang="es-CL" sz="2000" b="1" dirty="0">
                <a:solidFill>
                  <a:schemeClr val="accent6">
                    <a:lumMod val="75000"/>
                  </a:schemeClr>
                </a:solidFill>
              </a:rPr>
              <a:t>Ámbito psicosocial </a:t>
            </a: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: Consecuencias Emocionales y Sociales del delito y derivar a red de apoyo</a:t>
            </a:r>
          </a:p>
          <a:p>
            <a:r>
              <a:rPr lang="es-CL" altLang="es-CL" b="1" dirty="0">
                <a:solidFill>
                  <a:schemeClr val="accent6">
                    <a:lumMod val="75000"/>
                  </a:schemeClr>
                </a:solidFill>
              </a:rPr>
              <a:t>b. Protección</a:t>
            </a:r>
            <a:r>
              <a:rPr lang="es-CL" altLang="es-CL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     - </a:t>
            </a:r>
            <a:r>
              <a:rPr lang="es-CL" altLang="es-CL" sz="2000" b="1" dirty="0">
                <a:solidFill>
                  <a:schemeClr val="accent6">
                    <a:lumMod val="75000"/>
                  </a:schemeClr>
                </a:solidFill>
              </a:rPr>
              <a:t>Medidas de Protección : </a:t>
            </a: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Ante el Juzgado de Garantía </a:t>
            </a:r>
          </a:p>
          <a:p>
            <a:pPr marL="0" indent="0">
              <a:buNone/>
            </a:pP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     - </a:t>
            </a:r>
            <a:r>
              <a:rPr lang="es-CL" altLang="es-CL" sz="2000" b="1" dirty="0">
                <a:solidFill>
                  <a:schemeClr val="accent6">
                    <a:lumMod val="75000"/>
                  </a:schemeClr>
                </a:solidFill>
              </a:rPr>
              <a:t>Medidas de Protección: </a:t>
            </a: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Autónomas  </a:t>
            </a:r>
          </a:p>
          <a:p>
            <a:r>
              <a:rPr lang="es-CL" altLang="es-CL" b="1" dirty="0">
                <a:solidFill>
                  <a:schemeClr val="accent6">
                    <a:lumMod val="75000"/>
                  </a:schemeClr>
                </a:solidFill>
              </a:rPr>
              <a:t>c. Apoyo : </a:t>
            </a:r>
            <a:r>
              <a:rPr lang="es-CL" altLang="es-CL" sz="2000" dirty="0">
                <a:solidFill>
                  <a:schemeClr val="accent6">
                    <a:lumMod val="75000"/>
                  </a:schemeClr>
                </a:solidFill>
              </a:rPr>
              <a:t>Prestaciones de apoyo financiero en protección y reparación del daño causado a las victimas y testigos a consecuencia del delito y para la realización de diligencias de investigación en la causa penal.   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b="1"/>
              <a:t>PROTECCION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412776"/>
            <a:ext cx="5976664" cy="4525963"/>
          </a:xfrm>
        </p:spPr>
        <p:txBody>
          <a:bodyPr rtlCol="0"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Artículo </a:t>
            </a:r>
            <a:r>
              <a:rPr lang="es-MX" alt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78 Código Procesal Penal</a:t>
            </a:r>
            <a:r>
              <a:rPr lang="es-MX" altLang="es-CL" sz="2000" dirty="0">
                <a:solidFill>
                  <a:srgbClr val="FF6600"/>
                </a:solidFill>
                <a:latin typeface="Tahoma" pitchFamily="34" charset="0"/>
                <a:cs typeface="Times New Roman" pitchFamily="18" charset="0"/>
              </a:rPr>
              <a:t>. </a:t>
            </a:r>
            <a:r>
              <a:rPr lang="es-MX" altLang="es-CL" sz="2000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Será deber de los fiscales durante todo el procedimiento adoptar las medidas, o solicitarlas, en su caso, para proteger a las víctimas de los delitos.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altLang="es-CL" sz="2000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    Conforme a ello, los Fiscales están obligados a ordenar por si mismos o solicitar al tribunal, en su caso, las medidas destinadas a la protección de la víctima y su familia frente a probables hostigamientos, amenazas o atentados. </a:t>
            </a:r>
            <a:endParaRPr lang="es-ES" altLang="es-CL" sz="2000" i="1" dirty="0">
              <a:solidFill>
                <a:schemeClr val="accent2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2782" name="Picture 14" descr="U:\Melchiver\Fotos Melchiver\at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56431"/>
            <a:ext cx="1932469" cy="257662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U:\Melchiver\Fotos Melchiver\Imagen 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83" y="4077072"/>
            <a:ext cx="2271350" cy="170351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U:\Melchiver\Fotos Melchiver\DSCN20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778898"/>
            <a:ext cx="2232248" cy="167373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Fiscal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Fiscal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807</Words>
  <Application>Microsoft Office PowerPoint</Application>
  <PresentationFormat>Presentación en pantalla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Tema Fiscalia</vt:lpstr>
      <vt:lpstr>1_Tema Fiscalia</vt:lpstr>
      <vt:lpstr>Fotografía de Photo Editor</vt:lpstr>
      <vt:lpstr>Presentación de PowerPoint</vt:lpstr>
      <vt:lpstr>MINISTERIO PUBLICO  </vt:lpstr>
      <vt:lpstr>MINISTERIO PUBLICO </vt:lpstr>
      <vt:lpstr>URAVIT  </vt:lpstr>
      <vt:lpstr> Sujetos de intervención URAVIT   </vt:lpstr>
      <vt:lpstr> Sujetos de intervención URAVIT   </vt:lpstr>
      <vt:lpstr> URAVIT  FUNCIONES  </vt:lpstr>
      <vt:lpstr>Ejecutor de prestaciones directas  </vt:lpstr>
      <vt:lpstr>PROTECCION   </vt:lpstr>
      <vt:lpstr>GESTION DE LA URAVIT EN EL AREA DE PROTECCIÓN  </vt:lpstr>
      <vt:lpstr>Medidas de protección   </vt:lpstr>
      <vt:lpstr>GESTION DE LA URAVIT COMO ASESOR   </vt:lpstr>
      <vt:lpstr>GESTION DE LA URAVIT COMO ASESOR   </vt:lpstr>
      <vt:lpstr>GESTOR INTERSECTORIAL   </vt:lpstr>
      <vt:lpstr>GESTOR INTERSECTORIAL   </vt:lpstr>
      <vt:lpstr>ESTRUCTURA URAVIT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usuario</cp:lastModifiedBy>
  <cp:revision>40</cp:revision>
  <cp:lastPrinted>2017-10-18T22:41:35Z</cp:lastPrinted>
  <dcterms:created xsi:type="dcterms:W3CDTF">2016-08-02T19:29:34Z</dcterms:created>
  <dcterms:modified xsi:type="dcterms:W3CDTF">2017-10-19T14:17:34Z</dcterms:modified>
</cp:coreProperties>
</file>