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8" r:id="rId2"/>
    <p:sldId id="384" r:id="rId3"/>
    <p:sldId id="385" r:id="rId4"/>
    <p:sldId id="381" r:id="rId5"/>
    <p:sldId id="388" r:id="rId6"/>
    <p:sldId id="382" r:id="rId7"/>
    <p:sldId id="383" r:id="rId8"/>
    <p:sldId id="386" r:id="rId9"/>
    <p:sldId id="387" r:id="rId10"/>
    <p:sldId id="256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0A56155-2C1F-4DF0-9C96-2ECB2D11D8A7}">
          <p14:sldIdLst>
            <p14:sldId id="378"/>
            <p14:sldId id="384"/>
            <p14:sldId id="385"/>
            <p14:sldId id="381"/>
            <p14:sldId id="388"/>
            <p14:sldId id="382"/>
            <p14:sldId id="383"/>
            <p14:sldId id="386"/>
            <p14:sldId id="387"/>
          </p14:sldIdLst>
        </p14:section>
        <p14:section name="Sección sin título" id="{09BFA0BF-650E-4C5A-B68E-6AFA70FA6091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2"/>
    <a:srgbClr val="702380"/>
    <a:srgbClr val="FAF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043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342" y="10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AEEF627-A4E6-494F-BA5A-82CCF627AB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79107D-0F62-4AA5-9BD0-5E34F56E6B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E590-E61D-47FD-AC18-A7869045462F}" type="datetimeFigureOut">
              <a:rPr lang="es-CL" smtClean="0"/>
              <a:t>17-10-2017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3C6283-3DF1-40C6-B9A8-B7C8F9E67A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D29FFA-E84F-497E-BE5F-33D802C468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7AD82-86E2-49E1-8549-80B394C1F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991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57CF-34D4-2442-A1E2-6A88E104903C}" type="datetimeFigureOut">
              <a:rPr lang="es-ES_tradnl" smtClean="0"/>
              <a:t>17/10/2017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52F61-8287-5342-9E1B-1D8F4238C0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799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52F61-8287-5342-9E1B-1D8F4238C0B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903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52F61-8287-5342-9E1B-1D8F4238C0B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36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3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</a:t>
            </a:r>
            <a:endParaRPr lang="es-CL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052274"/>
            <a:ext cx="10585450" cy="4083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Nombre de autor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3629414"/>
            <a:ext cx="10585450" cy="3798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47186888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13" r="14747" b="2153"/>
          <a:stretch/>
        </p:blipFill>
        <p:spPr>
          <a:xfrm rot="5400000">
            <a:off x="2662168" y="-2662175"/>
            <a:ext cx="6867653" cy="12192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00"/>
          <a:stretch/>
        </p:blipFill>
        <p:spPr>
          <a:xfrm>
            <a:off x="0" y="0"/>
            <a:ext cx="1975104" cy="68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75640" y="662152"/>
            <a:ext cx="8288077" cy="772753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1224" y="1967574"/>
            <a:ext cx="9552493" cy="3622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008315" y="6325766"/>
            <a:ext cx="7241554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47078" y="6327965"/>
            <a:ext cx="1560701" cy="365125"/>
          </a:xfrm>
          <a:prstGeom prst="rect">
            <a:avLst/>
          </a:prstGeom>
        </p:spPr>
        <p:txBody>
          <a:bodyPr/>
          <a:lstStyle/>
          <a:p>
            <a:fld id="{1D4BFCB0-2A9A-9D41-81CA-4D832D0898AB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D9A54C-123F-4EC2-85CC-BC6E26AC93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60992" y="5248023"/>
            <a:ext cx="1213137" cy="14428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985FA8-97C7-48DE-A592-34857B79B1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8814038" y="2224642"/>
            <a:ext cx="5003765" cy="10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13" r="14747" b="2153"/>
          <a:stretch/>
        </p:blipFill>
        <p:spPr>
          <a:xfrm rot="5400000">
            <a:off x="2667426" y="-2667429"/>
            <a:ext cx="6857141" cy="1219200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5864" y="1243128"/>
            <a:ext cx="3395281" cy="437088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7426124" y="2997685"/>
            <a:ext cx="4512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>
                <a:solidFill>
                  <a:srgbClr val="009EE2"/>
                </a:solidFill>
              </a:rPr>
              <a:t>GRACIAS</a:t>
            </a:r>
          </a:p>
        </p:txBody>
      </p: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7553" y="-112544"/>
            <a:ext cx="91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13" r="14747" b="2153"/>
          <a:stretch/>
        </p:blipFill>
        <p:spPr>
          <a:xfrm rot="5400000">
            <a:off x="2662168" y="-2662175"/>
            <a:ext cx="6867653" cy="12192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00"/>
          <a:stretch/>
        </p:blipFill>
        <p:spPr>
          <a:xfrm>
            <a:off x="4729655" y="0"/>
            <a:ext cx="1975104" cy="685714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20075" y="2204435"/>
            <a:ext cx="10515600" cy="612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909379" y="2897524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920075" y="3105785"/>
            <a:ext cx="10515600" cy="383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Nombre del Autor</a:t>
            </a:r>
          </a:p>
        </p:txBody>
      </p:sp>
      <p:sp>
        <p:nvSpPr>
          <p:cNvPr id="21" name="Marcador de fecha 20"/>
          <p:cNvSpPr>
            <a:spLocks noGrp="1"/>
          </p:cNvSpPr>
          <p:nvPr>
            <p:ph type="dt" sz="half" idx="2"/>
          </p:nvPr>
        </p:nvSpPr>
        <p:spPr>
          <a:xfrm>
            <a:off x="909379" y="3777801"/>
            <a:ext cx="1052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CL" dirty="0"/>
              <a:t>Mayo de 2017</a:t>
            </a:r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76019" y="5185045"/>
            <a:ext cx="2855306" cy="13626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21C3A5-DD54-4D90-B20C-8959A872E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8019"/>
          <a:stretch/>
        </p:blipFill>
        <p:spPr>
          <a:xfrm>
            <a:off x="-442801" y="3326677"/>
            <a:ext cx="12536712" cy="28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574" userDrawn="1">
          <p15:clr>
            <a:srgbClr val="F26B43"/>
          </p15:clr>
        </p15:guide>
        <p15:guide id="3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SERVICIO MEDICO LEGAL REGION COQUIMBO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LA SERENA-OVALLE-ILLAPEL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/>
              <a:t>19-10-2017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636D077-B234-443C-A09F-DC5FF33A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96" y="351790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7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5171F3E-1373-4107-A4E9-B0A7E1E9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12" y="260350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CL" b="1" dirty="0"/>
            </a:br>
            <a:br>
              <a:rPr lang="es-CL" b="1" dirty="0"/>
            </a:br>
            <a:r>
              <a:rPr lang="es-CL" b="1" dirty="0"/>
              <a:t>MISION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L" sz="2400" dirty="0"/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Otorgar un servicio altamente calificado en materias médico legal y forense a los órganos de la administración de justicia y la ciudadanía en general, a través de la realización de pericias médico-legales, garantizando calidad, confiabilidad, oportunidad, imparcialidad y trato digno a mujeres y hombres. Desarrollando, asimismo, la investigación científica, docencia y extensión en materias propias de su competencia.</a:t>
            </a:r>
          </a:p>
          <a:p>
            <a:pPr algn="just"/>
            <a:r>
              <a:rPr lang="es-CL" sz="2400" b="1" dirty="0"/>
              <a:t> </a:t>
            </a:r>
            <a:endParaRPr lang="es-CL" sz="2400" dirty="0"/>
          </a:p>
          <a:p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173C1-F8AB-4340-93FA-41E1CCB8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32" y="129483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65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640" y="726160"/>
            <a:ext cx="8288077" cy="772753"/>
          </a:xfrm>
        </p:spPr>
        <p:txBody>
          <a:bodyPr/>
          <a:lstStyle/>
          <a:p>
            <a:pPr algn="ctr"/>
            <a:br>
              <a:rPr lang="es-CL" b="1" dirty="0"/>
            </a:br>
            <a:br>
              <a:rPr lang="es-CL" b="1" dirty="0"/>
            </a:br>
            <a:r>
              <a:rPr lang="es-CL" b="1" dirty="0"/>
              <a:t>VISION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b="1" dirty="0"/>
              <a:t> </a:t>
            </a:r>
            <a:endParaRPr lang="es-CL" dirty="0"/>
          </a:p>
          <a:p>
            <a:endParaRPr lang="es-CL" b="1" dirty="0"/>
          </a:p>
          <a:p>
            <a:r>
              <a:rPr lang="es-CL" b="1" dirty="0"/>
              <a:t> </a:t>
            </a:r>
            <a:endParaRPr lang="es-CL" dirty="0"/>
          </a:p>
          <a:p>
            <a:pPr algn="just"/>
            <a:r>
              <a:rPr lang="es-CL" sz="2400" dirty="0"/>
              <a:t>Ser como institución del Estado el principal referente científico-técnico en materias médico legales y forenses, con un accionar de calidad, eficiente, oportuno e imparcial. Estructurado, organizado y altamente valorado por la comunidad, aportando a una mejor administración de justicia</a:t>
            </a:r>
          </a:p>
          <a:p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13980-DFCD-45A1-8D01-7ECE88517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64" y="497374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7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3465" y="333031"/>
            <a:ext cx="7667965" cy="515007"/>
          </a:xfrm>
        </p:spPr>
        <p:txBody>
          <a:bodyPr/>
          <a:lstStyle/>
          <a:p>
            <a:pPr algn="ctr"/>
            <a:r>
              <a:rPr lang="es-CL" sz="2400" b="1" dirty="0"/>
              <a:t>SEDES REGIONALES</a:t>
            </a:r>
          </a:p>
        </p:txBody>
      </p:sp>
      <p:pic>
        <p:nvPicPr>
          <p:cNvPr id="6" name="Marcador de contenido 5" descr="C:\Users\jdiaz\Pictures\Camara Fotografica\IMG_20170418_122453.jpg">
            <a:extLst>
              <a:ext uri="{FF2B5EF4-FFF2-40B4-BE49-F238E27FC236}">
                <a16:creationId xmlns:a16="http://schemas.microsoft.com/office/drawing/2014/main" id="{E789DCAE-8C12-4E89-8CAF-8A1238966E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628" y="1586627"/>
            <a:ext cx="3130639" cy="224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ovalle_sml.jpg">
            <a:extLst>
              <a:ext uri="{FF2B5EF4-FFF2-40B4-BE49-F238E27FC236}">
                <a16:creationId xmlns:a16="http://schemas.microsoft.com/office/drawing/2014/main" id="{1469C7CA-AA86-4044-8D42-002B47EB63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34" y="4181805"/>
            <a:ext cx="2659253" cy="205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jdiaz\AppData\Local\Microsoft\Windows\Temporary Internet Files\Content.Word\Frontis sml 1.jpg">
            <a:extLst>
              <a:ext uri="{FF2B5EF4-FFF2-40B4-BE49-F238E27FC236}">
                <a16:creationId xmlns:a16="http://schemas.microsoft.com/office/drawing/2014/main" id="{15A80638-4547-4539-886F-A1C696024E7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95" y="4335476"/>
            <a:ext cx="3194113" cy="18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C38FF5-84FC-45A3-908F-54B351FDF5A8}"/>
              </a:ext>
            </a:extLst>
          </p:cNvPr>
          <p:cNvSpPr txBox="1"/>
          <p:nvPr/>
        </p:nvSpPr>
        <p:spPr>
          <a:xfrm>
            <a:off x="1365013" y="3777976"/>
            <a:ext cx="260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SEDE ILLAPEL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23B192-3A1C-401F-A8EC-664CE7456455}"/>
              </a:ext>
            </a:extLst>
          </p:cNvPr>
          <p:cNvSpPr txBox="1"/>
          <p:nvPr/>
        </p:nvSpPr>
        <p:spPr>
          <a:xfrm>
            <a:off x="8357818" y="3478436"/>
            <a:ext cx="179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SEDE OVALLE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59ABF0F-57C3-4413-B716-9FB804BC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29" y="104824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B08671-E558-4383-A9D6-7417F74BBF13}"/>
              </a:ext>
            </a:extLst>
          </p:cNvPr>
          <p:cNvSpPr txBox="1"/>
          <p:nvPr/>
        </p:nvSpPr>
        <p:spPr>
          <a:xfrm>
            <a:off x="5179936" y="95659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SEDE LA SERENA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405475-3B06-46BF-8BE1-444F96C1EE35}"/>
              </a:ext>
            </a:extLst>
          </p:cNvPr>
          <p:cNvSpPr txBox="1"/>
          <p:nvPr/>
        </p:nvSpPr>
        <p:spPr>
          <a:xfrm>
            <a:off x="5500181" y="1323783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/>
              <a:t>Colo</a:t>
            </a:r>
            <a:r>
              <a:rPr lang="es-CL" sz="1200" dirty="0"/>
              <a:t> </a:t>
            </a:r>
            <a:r>
              <a:rPr lang="es-CL" sz="1200" dirty="0" err="1"/>
              <a:t>Colo</a:t>
            </a:r>
            <a:r>
              <a:rPr lang="es-CL" sz="1200" dirty="0"/>
              <a:t> 2001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31B207-8F56-4D84-B0BB-53E1C9F43041}"/>
              </a:ext>
            </a:extLst>
          </p:cNvPr>
          <p:cNvSpPr txBox="1"/>
          <p:nvPr/>
        </p:nvSpPr>
        <p:spPr>
          <a:xfrm>
            <a:off x="2048093" y="4058477"/>
            <a:ext cx="1318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Avda. </a:t>
            </a:r>
            <a:r>
              <a:rPr lang="es-CL" sz="1200" dirty="0" err="1"/>
              <a:t>Cuz</a:t>
            </a:r>
            <a:r>
              <a:rPr lang="es-CL" sz="1200" dirty="0"/>
              <a:t> </a:t>
            </a:r>
            <a:r>
              <a:rPr lang="es-CL" sz="1200" dirty="0" err="1"/>
              <a:t>Cuz</a:t>
            </a:r>
            <a:r>
              <a:rPr lang="es-CL" sz="1200" dirty="0"/>
              <a:t> 150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3E57DF-F98D-4A40-9452-FF2B21C97E5E}"/>
              </a:ext>
            </a:extLst>
          </p:cNvPr>
          <p:cNvSpPr txBox="1"/>
          <p:nvPr/>
        </p:nvSpPr>
        <p:spPr>
          <a:xfrm>
            <a:off x="8422435" y="3777976"/>
            <a:ext cx="130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Avda. La Paz 1450</a:t>
            </a:r>
          </a:p>
        </p:txBody>
      </p:sp>
    </p:spTree>
    <p:extLst>
      <p:ext uri="{BB962C8B-B14F-4D97-AF65-F5344CB8AC3E}">
        <p14:creationId xmlns:p14="http://schemas.microsoft.com/office/powerpoint/2010/main" val="217860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861A3-6DC8-44C2-9638-EABCE799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641" y="662152"/>
            <a:ext cx="4700647" cy="919760"/>
          </a:xfrm>
        </p:spPr>
        <p:txBody>
          <a:bodyPr/>
          <a:lstStyle/>
          <a:p>
            <a:pPr algn="ctr"/>
            <a:br>
              <a:rPr lang="es-CL" dirty="0"/>
            </a:br>
            <a:r>
              <a:rPr lang="es-CL" dirty="0"/>
              <a:t>EQUIPO DE TRABAJO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FB8237-871B-4A1F-9C06-2E7A3E2F7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2682420"/>
            <a:ext cx="2069719" cy="2467266"/>
          </a:xfrm>
        </p:spPr>
        <p:txBody>
          <a:bodyPr/>
          <a:lstStyle/>
          <a:p>
            <a:pPr algn="l"/>
            <a:endParaRPr lang="es-CL" dirty="0"/>
          </a:p>
          <a:p>
            <a:pPr algn="l"/>
            <a:r>
              <a:rPr lang="es-CL" dirty="0"/>
              <a:t>La Serena:   23</a:t>
            </a:r>
          </a:p>
          <a:p>
            <a:pPr algn="l"/>
            <a:r>
              <a:rPr lang="es-CL" dirty="0"/>
              <a:t>Ovalle:            5</a:t>
            </a:r>
          </a:p>
          <a:p>
            <a:pPr algn="l"/>
            <a:r>
              <a:rPr lang="es-CL" dirty="0"/>
              <a:t>Illapel:	        5	</a:t>
            </a:r>
          </a:p>
          <a:p>
            <a:pPr algn="l"/>
            <a:r>
              <a:rPr lang="es-CL" dirty="0"/>
              <a:t>Total: 	      33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A5B99C-BED5-4C5B-AF73-5FF5595AE07C}"/>
              </a:ext>
            </a:extLst>
          </p:cNvPr>
          <p:cNvSpPr txBox="1"/>
          <p:nvPr/>
        </p:nvSpPr>
        <p:spPr>
          <a:xfrm>
            <a:off x="6409944" y="1700061"/>
            <a:ext cx="4407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ESPECIALIDADES</a:t>
            </a:r>
          </a:p>
          <a:p>
            <a:endParaRPr lang="es-CL" dirty="0"/>
          </a:p>
          <a:p>
            <a:r>
              <a:rPr lang="es-CL" dirty="0"/>
              <a:t>11 PERITOS:		</a:t>
            </a:r>
          </a:p>
          <a:p>
            <a:r>
              <a:rPr lang="es-CL" sz="1400" dirty="0"/>
              <a:t>	TANATOLOGÍA   </a:t>
            </a:r>
          </a:p>
          <a:p>
            <a:r>
              <a:rPr lang="es-CL" dirty="0"/>
              <a:t>	</a:t>
            </a:r>
            <a:r>
              <a:rPr lang="es-CL" sz="1400" dirty="0"/>
              <a:t>CLÍNICA               </a:t>
            </a:r>
          </a:p>
          <a:p>
            <a:r>
              <a:rPr lang="es-CL" sz="1400" dirty="0"/>
              <a:t>	PSIQUIATRIA ADULTOS</a:t>
            </a:r>
          </a:p>
          <a:p>
            <a:r>
              <a:rPr lang="es-CL" sz="1400" dirty="0"/>
              <a:t>	PSIQUIATRIA INFANTO JUVENIL</a:t>
            </a:r>
          </a:p>
          <a:p>
            <a:r>
              <a:rPr lang="es-CL" sz="1400" dirty="0"/>
              <a:t>	PSICOLOGÍA ADULTOS</a:t>
            </a:r>
          </a:p>
          <a:p>
            <a:r>
              <a:rPr lang="es-CL" sz="1400" dirty="0"/>
              <a:t>	PSICOLOGÍA INFANTIL</a:t>
            </a:r>
          </a:p>
          <a:p>
            <a:r>
              <a:rPr lang="es-CL" sz="1400" dirty="0"/>
              <a:t>	QUÍMICOS</a:t>
            </a:r>
          </a:p>
          <a:p>
            <a:endParaRPr lang="es-CL" sz="1400" dirty="0"/>
          </a:p>
          <a:p>
            <a:r>
              <a:rPr lang="es-CL" dirty="0"/>
              <a:t>10 ADMINISTRATIVOS</a:t>
            </a:r>
          </a:p>
          <a:p>
            <a:endParaRPr lang="es-CL" dirty="0"/>
          </a:p>
          <a:p>
            <a:r>
              <a:rPr lang="es-CL" dirty="0"/>
              <a:t>10 TÉCNICOS TANATOLOGÍA</a:t>
            </a:r>
          </a:p>
          <a:p>
            <a:endParaRPr lang="es-CL" dirty="0"/>
          </a:p>
          <a:p>
            <a:r>
              <a:rPr lang="es-CL" dirty="0"/>
              <a:t>2 TÉCNICOS LABORATORIO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8861642-298B-41DA-85AF-52EC766B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12" y="260350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08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95BFF-E0F1-4FAC-B75B-FD9C4837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br>
              <a:rPr lang="es-CL" dirty="0"/>
            </a:br>
            <a:r>
              <a:rPr lang="es-CL" dirty="0"/>
              <a:t>PERICIAS QUE SE REALIZAN EN SML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63B1C-E6BF-4600-B406-6B1F820E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624" y="1967574"/>
            <a:ext cx="9043416" cy="4424082"/>
          </a:xfrm>
        </p:spPr>
        <p:txBody>
          <a:bodyPr numCol="2"/>
          <a:lstStyle/>
          <a:p>
            <a:pPr algn="l"/>
            <a:endParaRPr lang="es-CL" b="1" dirty="0"/>
          </a:p>
          <a:p>
            <a:r>
              <a:rPr lang="es-CL" b="1" dirty="0"/>
              <a:t>PERITAJES CLÍNICOS</a:t>
            </a:r>
          </a:p>
          <a:p>
            <a:pPr algn="l"/>
            <a:br>
              <a:rPr lang="es-CL" dirty="0"/>
            </a:br>
            <a:r>
              <a:rPr lang="es-CL" b="1" dirty="0"/>
              <a:t>Exámenes  de constatación de lesiones:</a:t>
            </a:r>
            <a:br>
              <a:rPr lang="es-CL" dirty="0"/>
            </a:br>
            <a:r>
              <a:rPr lang="es-CL" dirty="0"/>
              <a:t>Determina la presencia de lesiones, su gravedad y tiempo de incapacidad laboral.</a:t>
            </a:r>
            <a:br>
              <a:rPr lang="es-CL" dirty="0"/>
            </a:br>
            <a:r>
              <a:rPr lang="es-CL" dirty="0"/>
              <a:t>No indica diagnóstico, ni tratamiento y no otorga licencias médicas.</a:t>
            </a:r>
          </a:p>
          <a:p>
            <a:pPr algn="l"/>
            <a:endParaRPr lang="es-CL" dirty="0"/>
          </a:p>
          <a:p>
            <a:pPr algn="l"/>
            <a:r>
              <a:rPr lang="es-CL" b="1" dirty="0"/>
              <a:t>Peritajes de delitos sexuales:</a:t>
            </a:r>
            <a:br>
              <a:rPr lang="es-CL" dirty="0"/>
            </a:br>
            <a:r>
              <a:rPr lang="es-CL" dirty="0"/>
              <a:t>Destinado a detectar signos que certifiquen la existencia de lesiones compatibles con agresiones o abuso.</a:t>
            </a:r>
            <a:br>
              <a:rPr lang="es-CL" dirty="0"/>
            </a:b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23706-12C8-448D-8736-78612349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88" y="260350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9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6EF0E-62AD-470E-A101-024EE94A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92" y="662152"/>
            <a:ext cx="8288077" cy="772753"/>
          </a:xfrm>
        </p:spPr>
        <p:txBody>
          <a:bodyPr/>
          <a:lstStyle/>
          <a:p>
            <a:br>
              <a:rPr lang="es-CL" dirty="0"/>
            </a:br>
            <a:r>
              <a:rPr lang="es-CL" dirty="0"/>
              <a:t>PERICIAS QUE SE REALIZAN EN SML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AA45E-3F28-4DB0-A59A-3B1AFCE1A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es-CL" b="1" dirty="0"/>
          </a:p>
          <a:p>
            <a:pPr algn="l"/>
            <a:r>
              <a:rPr lang="es-CL" b="1" dirty="0"/>
              <a:t>PERICIAS DE SALUD MENTAL</a:t>
            </a:r>
            <a:br>
              <a:rPr lang="es-CL" dirty="0"/>
            </a:br>
            <a:r>
              <a:rPr lang="es-CL" dirty="0"/>
              <a:t>El SML realiza exámenes psiquiátricos, psicológicos y sociales a personas vinculadas a procesos judiciales, especialmente cuando es necesario evaluar las facultades mentales, competencias personales o secuelas emocionales.</a:t>
            </a:r>
          </a:p>
          <a:p>
            <a:pPr algn="l"/>
            <a:endParaRPr lang="es-CL" dirty="0"/>
          </a:p>
          <a:p>
            <a:pPr algn="l"/>
            <a:r>
              <a:rPr lang="es-CL" b="1" dirty="0"/>
              <a:t>PERITAJES  TANATOLÓGICOS</a:t>
            </a:r>
          </a:p>
          <a:p>
            <a:pPr algn="l"/>
            <a:br>
              <a:rPr lang="es-CL" dirty="0"/>
            </a:br>
            <a:r>
              <a:rPr lang="es-CL" b="1" dirty="0"/>
              <a:t>Autopsia e identificación médico legal:</a:t>
            </a:r>
            <a:br>
              <a:rPr lang="es-CL" dirty="0"/>
            </a:br>
            <a:r>
              <a:rPr lang="es-CL" dirty="0"/>
              <a:t>Pericia practicada a personas fallecidas por causas traumáticas, accidentales o en situaciones relacionadas con un hecho criminal, con el fin de establecer causa de muerte e identificación, a través de métodos científicamente validados.</a:t>
            </a:r>
          </a:p>
          <a:p>
            <a:pPr algn="l"/>
            <a:r>
              <a:rPr lang="es-CL" dirty="0"/>
              <a:t>Asimismo se reciben los antecedentes de personas desaparecidas para comparar la información con la que dispone el SML.</a:t>
            </a:r>
          </a:p>
          <a:p>
            <a:pPr algn="l"/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65310-CBA3-49D7-8B1F-C8CB7E81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68" y="224615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4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4B952-5739-46E2-8EE9-1A82B4A4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br>
              <a:rPr lang="es-CL" dirty="0"/>
            </a:br>
            <a:r>
              <a:rPr lang="es-CL" dirty="0"/>
              <a:t>PERICIAS QUE SE REALIZAN EN SML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618BA1-D628-4476-925B-BA36D9F8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s-CL" b="1" dirty="0"/>
          </a:p>
          <a:p>
            <a:pPr algn="l"/>
            <a:r>
              <a:rPr lang="es-CL" b="1" dirty="0"/>
              <a:t>PERITAJES DE LABORATORIO</a:t>
            </a:r>
            <a:br>
              <a:rPr lang="es-CL" dirty="0"/>
            </a:br>
            <a:r>
              <a:rPr lang="es-CL" dirty="0"/>
              <a:t>Análisis de ADN para Identidad y Paternidad:</a:t>
            </a:r>
            <a:br>
              <a:rPr lang="es-CL" dirty="0"/>
            </a:br>
            <a:r>
              <a:rPr lang="es-CL" dirty="0"/>
              <a:t>Pruebas de filiación biológica, análisis en casos de delitos sexuales o hechos criminales complejas.</a:t>
            </a:r>
            <a:endParaRPr lang="es-CL" b="1" dirty="0"/>
          </a:p>
          <a:p>
            <a:pPr algn="l"/>
            <a:r>
              <a:rPr lang="es-CL" b="1" dirty="0"/>
              <a:t>Toxicológicos:</a:t>
            </a:r>
            <a:br>
              <a:rPr lang="es-CL" dirty="0"/>
            </a:br>
            <a:r>
              <a:rPr lang="es-CL" dirty="0"/>
              <a:t>Detección de presencia de drogas o abuso de medicamentos y tóxicos en general.</a:t>
            </a:r>
          </a:p>
          <a:p>
            <a:pPr algn="l"/>
            <a:r>
              <a:rPr lang="es-CL" b="1" dirty="0"/>
              <a:t>Alcoholemias:</a:t>
            </a:r>
            <a:br>
              <a:rPr lang="es-CL" dirty="0"/>
            </a:br>
            <a:r>
              <a:rPr lang="es-CL" dirty="0"/>
              <a:t>Determina contenidos de alcohol en la sangre.</a:t>
            </a:r>
          </a:p>
          <a:p>
            <a:pPr algn="l"/>
            <a:r>
              <a:rPr lang="es-CL" b="1" dirty="0"/>
              <a:t>Bioquímica</a:t>
            </a:r>
          </a:p>
          <a:p>
            <a:pPr algn="l"/>
            <a:r>
              <a:rPr lang="es-CL" dirty="0"/>
              <a:t>Análisis de fluidos corporales como sangre y semen, entre otros, y que sirven de apoyo a peritajes de agresiones sexuales u otros.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55A6A-82DA-48D8-A1F2-3EA74AAE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0195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6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288AB-95DA-486D-A15D-34209D25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44" y="1063093"/>
            <a:ext cx="4946903" cy="472525"/>
          </a:xfrm>
        </p:spPr>
        <p:txBody>
          <a:bodyPr/>
          <a:lstStyle/>
          <a:p>
            <a:pPr algn="ctr"/>
            <a:br>
              <a:rPr lang="es-CL" b="1" dirty="0"/>
            </a:br>
            <a:r>
              <a:rPr lang="es-CL" sz="2400" b="1" dirty="0"/>
              <a:t>ACCESO DE USUARIOS</a:t>
            </a:r>
            <a:br>
              <a:rPr lang="es-CL" sz="2400" b="1" dirty="0"/>
            </a:br>
            <a:r>
              <a:rPr lang="es-CL" sz="2400" b="1" dirty="0"/>
              <a:t> </a:t>
            </a:r>
            <a:r>
              <a:rPr lang="es-CL" sz="1600" b="1" dirty="0"/>
              <a:t>(SUJETOS DE DERECHO)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39C8032-AF15-45A9-83CB-48E672E7E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199140"/>
              </p:ext>
            </p:extLst>
          </p:nvPr>
        </p:nvGraphicFramePr>
        <p:xfrm>
          <a:off x="1202436" y="1815084"/>
          <a:ext cx="15773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991937885"/>
                    </a:ext>
                  </a:extLst>
                </a:gridCol>
              </a:tblGrid>
              <a:tr h="868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FISCALIAS LOCALES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36891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8E8530D-F834-4C58-834C-2D652999C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840"/>
              </p:ext>
            </p:extLst>
          </p:nvPr>
        </p:nvGraphicFramePr>
        <p:xfrm>
          <a:off x="3310128" y="2615662"/>
          <a:ext cx="2340864" cy="77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864">
                  <a:extLst>
                    <a:ext uri="{9D8B030D-6E8A-4147-A177-3AD203B41FA5}">
                      <a16:colId xmlns:a16="http://schemas.microsoft.com/office/drawing/2014/main" val="1358017100"/>
                    </a:ext>
                  </a:extLst>
                </a:gridCol>
              </a:tblGrid>
              <a:tr h="77628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TRIBUNALES DE FAMILIA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0300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C523833-393E-489C-82EC-452619F6B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18481"/>
              </p:ext>
            </p:extLst>
          </p:nvPr>
        </p:nvGraphicFramePr>
        <p:xfrm>
          <a:off x="5979668" y="3382447"/>
          <a:ext cx="32562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280">
                  <a:extLst>
                    <a:ext uri="{9D8B030D-6E8A-4147-A177-3AD203B41FA5}">
                      <a16:colId xmlns:a16="http://schemas.microsoft.com/office/drawing/2014/main" val="234083889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JUZGADO DE GARANTIA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571720"/>
                  </a:ext>
                </a:extLst>
              </a:tr>
            </a:tbl>
          </a:graphicData>
        </a:graphic>
      </p:graphicFrame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BCEF09F-6D67-4474-9136-FCB6FAD3F587}"/>
              </a:ext>
            </a:extLst>
          </p:cNvPr>
          <p:cNvCxnSpPr>
            <a:cxnSpLocks/>
          </p:cNvCxnSpPr>
          <p:nvPr/>
        </p:nvCxnSpPr>
        <p:spPr>
          <a:xfrm flipH="1">
            <a:off x="754380" y="2272284"/>
            <a:ext cx="44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F5048B3-EBC2-44D6-A18E-D11986238059}"/>
              </a:ext>
            </a:extLst>
          </p:cNvPr>
          <p:cNvCxnSpPr>
            <a:cxnSpLocks/>
          </p:cNvCxnSpPr>
          <p:nvPr/>
        </p:nvCxnSpPr>
        <p:spPr>
          <a:xfrm flipH="1">
            <a:off x="2692908" y="3003805"/>
            <a:ext cx="740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D5730B6-4DA2-4ED1-8E23-6DDD0276C41C}"/>
              </a:ext>
            </a:extLst>
          </p:cNvPr>
          <p:cNvCxnSpPr>
            <a:cxnSpLocks/>
          </p:cNvCxnSpPr>
          <p:nvPr/>
        </p:nvCxnSpPr>
        <p:spPr>
          <a:xfrm flipH="1">
            <a:off x="5385816" y="3711274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995AC243-EB50-41F5-8941-EA87E1351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34674"/>
              </p:ext>
            </p:extLst>
          </p:nvPr>
        </p:nvGraphicFramePr>
        <p:xfrm>
          <a:off x="8595360" y="4452711"/>
          <a:ext cx="2844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1318823725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JUZGADO DE POLICIA LOCAL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0988"/>
                  </a:ext>
                </a:extLst>
              </a:tr>
            </a:tbl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4261F72-09ED-4446-BEB2-16E40AECB396}"/>
              </a:ext>
            </a:extLst>
          </p:cNvPr>
          <p:cNvCxnSpPr>
            <a:cxnSpLocks/>
          </p:cNvCxnSpPr>
          <p:nvPr/>
        </p:nvCxnSpPr>
        <p:spPr>
          <a:xfrm flipH="1">
            <a:off x="8065008" y="4772751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>
            <a:extLst>
              <a:ext uri="{FF2B5EF4-FFF2-40B4-BE49-F238E27FC236}">
                <a16:creationId xmlns:a16="http://schemas.microsoft.com/office/drawing/2014/main" id="{69AB409B-33F1-463C-AC3B-DFC8B4BD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12" y="260350"/>
            <a:ext cx="3744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3D5BD4B-7BAA-4489-A2A1-6C55C2F479EC}"/>
              </a:ext>
            </a:extLst>
          </p:cNvPr>
          <p:cNvCxnSpPr/>
          <p:nvPr/>
        </p:nvCxnSpPr>
        <p:spPr>
          <a:xfrm>
            <a:off x="754380" y="2272284"/>
            <a:ext cx="0" cy="3204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AE384A1-62ED-4129-B2F2-9980B83FFBC8}"/>
              </a:ext>
            </a:extLst>
          </p:cNvPr>
          <p:cNvCxnSpPr/>
          <p:nvPr/>
        </p:nvCxnSpPr>
        <p:spPr>
          <a:xfrm>
            <a:off x="2692908" y="3012532"/>
            <a:ext cx="0" cy="208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C883E83-2CB2-4F83-90D7-435BE8BFD717}"/>
              </a:ext>
            </a:extLst>
          </p:cNvPr>
          <p:cNvCxnSpPr/>
          <p:nvPr/>
        </p:nvCxnSpPr>
        <p:spPr>
          <a:xfrm>
            <a:off x="5385816" y="3711274"/>
            <a:ext cx="0" cy="1381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E20C337-5A80-4AD7-B06D-E571E5E2F530}"/>
              </a:ext>
            </a:extLst>
          </p:cNvPr>
          <p:cNvCxnSpPr/>
          <p:nvPr/>
        </p:nvCxnSpPr>
        <p:spPr>
          <a:xfrm>
            <a:off x="8065008" y="4772751"/>
            <a:ext cx="0" cy="93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533C93E-BAD2-4059-B8B1-F9D7B300EF15}"/>
              </a:ext>
            </a:extLst>
          </p:cNvPr>
          <p:cNvCxnSpPr/>
          <p:nvPr/>
        </p:nvCxnSpPr>
        <p:spPr>
          <a:xfrm>
            <a:off x="754380" y="5477256"/>
            <a:ext cx="2404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809C2CC-1752-483A-A81E-8A355913F888}"/>
              </a:ext>
            </a:extLst>
          </p:cNvPr>
          <p:cNvCxnSpPr/>
          <p:nvPr/>
        </p:nvCxnSpPr>
        <p:spPr>
          <a:xfrm>
            <a:off x="2692908" y="5101518"/>
            <a:ext cx="466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E86DF70C-579E-465B-97FF-AD463C762126}"/>
              </a:ext>
            </a:extLst>
          </p:cNvPr>
          <p:cNvCxnSpPr/>
          <p:nvPr/>
        </p:nvCxnSpPr>
        <p:spPr>
          <a:xfrm flipH="1">
            <a:off x="4945888" y="5092791"/>
            <a:ext cx="439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7DDA7FE-9457-4391-8E93-6BFA15898B5D}"/>
              </a:ext>
            </a:extLst>
          </p:cNvPr>
          <p:cNvCxnSpPr/>
          <p:nvPr/>
        </p:nvCxnSpPr>
        <p:spPr>
          <a:xfrm flipH="1">
            <a:off x="4945888" y="5705856"/>
            <a:ext cx="311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006C6669-BF91-4A13-B20E-98D5A292DDFA}"/>
              </a:ext>
            </a:extLst>
          </p:cNvPr>
          <p:cNvSpPr/>
          <p:nvPr/>
        </p:nvSpPr>
        <p:spPr>
          <a:xfrm rot="1422240">
            <a:off x="4420461" y="1952990"/>
            <a:ext cx="484632" cy="672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59BFE069-6295-4722-A2B5-C0C4A4C89191}"/>
              </a:ext>
            </a:extLst>
          </p:cNvPr>
          <p:cNvSpPr/>
          <p:nvPr/>
        </p:nvSpPr>
        <p:spPr>
          <a:xfrm rot="4609365">
            <a:off x="6716455" y="2430280"/>
            <a:ext cx="1053783" cy="48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3C7854FF-F2A6-4DFE-B64A-332C33EA08D8}"/>
              </a:ext>
            </a:extLst>
          </p:cNvPr>
          <p:cNvSpPr/>
          <p:nvPr/>
        </p:nvSpPr>
        <p:spPr>
          <a:xfrm rot="3719313">
            <a:off x="9528555" y="2872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D96A39F3-DF64-4ABA-8E5C-0777E2001A70}"/>
              </a:ext>
            </a:extLst>
          </p:cNvPr>
          <p:cNvSpPr/>
          <p:nvPr/>
        </p:nvSpPr>
        <p:spPr>
          <a:xfrm rot="3650906">
            <a:off x="3081528" y="12615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5088329-0E9C-440F-A09F-EC7B5EA5F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064" y="4489287"/>
            <a:ext cx="1759824" cy="14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8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134</Words>
  <Application>Microsoft Office PowerPoint</Application>
  <PresentationFormat>Panorámica</PresentationFormat>
  <Paragraphs>69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SERVICIO MEDICO LEGAL REGION COQUIMBO</vt:lpstr>
      <vt:lpstr>  MISION </vt:lpstr>
      <vt:lpstr>  VISION  </vt:lpstr>
      <vt:lpstr>SEDES REGIONALES</vt:lpstr>
      <vt:lpstr> EQUIPO DE TRABAJO </vt:lpstr>
      <vt:lpstr>  PERICIAS QUE SE REALIZAN EN SML </vt:lpstr>
      <vt:lpstr> PERICIAS QUE SE REALIZAN EN SML </vt:lpstr>
      <vt:lpstr>  PERICIAS QUE SE REALIZAN EN SML </vt:lpstr>
      <vt:lpstr> ACCESO DE USUARIOS  (SUJETOS DE DERECHO)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Vidal</dc:creator>
  <cp:lastModifiedBy>Jorge Diaz Arias</cp:lastModifiedBy>
  <cp:revision>85</cp:revision>
  <dcterms:created xsi:type="dcterms:W3CDTF">2017-04-20T14:29:12Z</dcterms:created>
  <dcterms:modified xsi:type="dcterms:W3CDTF">2017-10-17T14:58:25Z</dcterms:modified>
</cp:coreProperties>
</file>