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53" r:id="rId1"/>
    <p:sldMasterId id="2147483665" r:id="rId2"/>
    <p:sldMasterId id="2147483834" r:id="rId3"/>
    <p:sldMasterId id="2147483837" r:id="rId4"/>
  </p:sldMasterIdLst>
  <p:notesMasterIdLst>
    <p:notesMasterId r:id="rId38"/>
  </p:notesMasterIdLst>
  <p:handoutMasterIdLst>
    <p:handoutMasterId r:id="rId39"/>
  </p:handoutMasterIdLst>
  <p:sldIdLst>
    <p:sldId id="482" r:id="rId5"/>
    <p:sldId id="435" r:id="rId6"/>
    <p:sldId id="479" r:id="rId7"/>
    <p:sldId id="480" r:id="rId8"/>
    <p:sldId id="501" r:id="rId9"/>
    <p:sldId id="485" r:id="rId10"/>
    <p:sldId id="502" r:id="rId11"/>
    <p:sldId id="486" r:id="rId12"/>
    <p:sldId id="487" r:id="rId13"/>
    <p:sldId id="503" r:id="rId14"/>
    <p:sldId id="488" r:id="rId15"/>
    <p:sldId id="493" r:id="rId16"/>
    <p:sldId id="495" r:id="rId17"/>
    <p:sldId id="492" r:id="rId18"/>
    <p:sldId id="497" r:id="rId19"/>
    <p:sldId id="504" r:id="rId20"/>
    <p:sldId id="499" r:id="rId21"/>
    <p:sldId id="505" r:id="rId22"/>
    <p:sldId id="500" r:id="rId23"/>
    <p:sldId id="506" r:id="rId24"/>
    <p:sldId id="507" r:id="rId25"/>
    <p:sldId id="509" r:id="rId26"/>
    <p:sldId id="511" r:id="rId27"/>
    <p:sldId id="512" r:id="rId28"/>
    <p:sldId id="513" r:id="rId29"/>
    <p:sldId id="514" r:id="rId30"/>
    <p:sldId id="515" r:id="rId31"/>
    <p:sldId id="516" r:id="rId32"/>
    <p:sldId id="517" r:id="rId33"/>
    <p:sldId id="519" r:id="rId34"/>
    <p:sldId id="520" r:id="rId35"/>
    <p:sldId id="521" r:id="rId36"/>
    <p:sldId id="481" r:id="rId37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-4">
          <p15:clr>
            <a:srgbClr val="A4A3A4"/>
          </p15:clr>
        </p15:guide>
        <p15:guide id="2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FFFFF"/>
    <a:srgbClr val="DEF3FF"/>
    <a:srgbClr val="030677"/>
    <a:srgbClr val="8CC066"/>
    <a:srgbClr val="FFCC66"/>
    <a:srgbClr val="CCFF99"/>
    <a:srgbClr val="A1DD97"/>
    <a:srgbClr val="FFBF5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2" autoAdjust="0"/>
    <p:restoredTop sz="96240" autoAdjust="0"/>
  </p:normalViewPr>
  <p:slideViewPr>
    <p:cSldViewPr snapToObjects="1">
      <p:cViewPr>
        <p:scale>
          <a:sx n="150" d="100"/>
          <a:sy n="150" d="100"/>
        </p:scale>
        <p:origin x="246" y="-1572"/>
      </p:cViewPr>
      <p:guideLst>
        <p:guide orient="horz" pos="-4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3" d="100"/>
          <a:sy n="83" d="100"/>
        </p:scale>
        <p:origin x="27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9869D8C-908A-459B-A577-ABDA71B035D8}" type="datetimeFigureOut">
              <a:rPr lang="es-CL" smtClean="0"/>
              <a:t>21-03-2024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7B6E83-D498-4AA6-AD0F-F51E7D4C213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4409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70939E3-F4A2-4703-9BE7-6E8C66D2FA2A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C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E30220AC-DFF1-4B51-8649-D124AD3799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1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220AC-DFF1-4B51-8649-D124AD37997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4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220AC-DFF1-4B51-8649-D124AD37997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9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220AC-DFF1-4B51-8649-D124AD37997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6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220AC-DFF1-4B51-8649-D124AD37997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29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220AC-DFF1-4B51-8649-D124AD37997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59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220AC-DFF1-4B51-8649-D124AD37997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37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220AC-DFF1-4B51-8649-D124AD37997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71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220AC-DFF1-4B51-8649-D124AD37997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20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220AC-DFF1-4B51-8649-D124AD37997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9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DAB75F17-AFC6-488E-9762-6D615FFEE8AC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1FF38-3A7C-4AF9-B0B7-80A3216355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0969FF-19AE-4108-A8C7-584E323A96C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477963"/>
            <a:ext cx="8177213" cy="4525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FAFDCF-DF2E-43D4-AA7F-5A694D1992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87C196-5436-4F03-9C42-5A2586064DA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18364251-33BF-4C61-A9ED-AB2B7A412AF8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7A853BA0-0008-4942-8596-9E3B5FF79DA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F49E3C14-82DC-4959-9DA9-9E0E8806F3C7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5287ECDD-7FE2-41FF-877B-B72057E42E8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65E60057-3C97-401F-B1C6-668CEDDD58F4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8E0AD8B2-9FBF-4A13-953E-93DAA4B0C56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64754D4F-08B8-4B95-91F9-4A277CAFDD4F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47E77C02-F74E-495D-AEB5-C792D78C19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8BE9F17B-4CDC-471E-879B-B009233646EF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D3DA63BE-DDA6-4C20-A323-45DD2A9EE88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9A0BA5D9-9B93-4A4F-86DB-69A08513E2BA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FABB8749-9A72-426B-94F8-534937D6AB8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E3E6FA4D-6D85-4DFC-8FDE-E8AD518A66A1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D9CD9389-2DF0-4F1A-AD80-7CFB207824E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137FEAA-A62E-4D65-9E6D-50750839591A}"/>
              </a:ext>
            </a:extLst>
          </p:cNvPr>
          <p:cNvSpPr/>
          <p:nvPr userDrawn="1"/>
        </p:nvSpPr>
        <p:spPr>
          <a:xfrm>
            <a:off x="4763" y="-6350"/>
            <a:ext cx="9144000" cy="915070"/>
          </a:xfrm>
          <a:prstGeom prst="rect">
            <a:avLst/>
          </a:prstGeom>
          <a:solidFill>
            <a:schemeClr val="accent2">
              <a:lumMod val="50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FF2EFE-27E2-4D70-B616-B7C2CD89AD78}"/>
              </a:ext>
            </a:extLst>
          </p:cNvPr>
          <p:cNvSpPr txBox="1"/>
          <p:nvPr userDrawn="1"/>
        </p:nvSpPr>
        <p:spPr>
          <a:xfrm>
            <a:off x="251520" y="128019"/>
            <a:ext cx="803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spc="-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FONDO DE INNOVACIÓN  PARA LA COMPETITIVIDAD (FIC-R)</a:t>
            </a:r>
          </a:p>
          <a:p>
            <a:r>
              <a:rPr lang="es-CL" b="1" spc="-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598C4F-2C12-4BFD-9FB2-C21747AFCB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2677" y="-72155"/>
            <a:ext cx="859803" cy="98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68555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5664DF06-F38C-4FD6-8265-076C500D89BB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B56251F9-CFCA-42FA-AEDF-9F7A5A61823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6480281E-3310-4344-9144-45CBCC06FDC0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C7D27804-ADAA-47C6-B9F5-7E3D5EDC970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7AEB937D-95C6-4CE3-8490-E438A063F2FA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743A2725-85B7-492C-BFFD-F5588A101A5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64B3DA40-6774-4583-8F6E-322588C728BB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3F991291-BF14-46A4-A4FE-274A0C95841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gradFill flip="none" rotWithShape="1">
          <a:gsLst>
            <a:gs pos="41000">
              <a:schemeClr val="accent1">
                <a:lumMod val="0"/>
                <a:lumOff val="100000"/>
              </a:schemeClr>
            </a:gs>
            <a:gs pos="75000">
              <a:schemeClr val="bg1">
                <a:lumMod val="85000"/>
              </a:schemeClr>
            </a:gs>
            <a:gs pos="97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967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 flip="none" rotWithShape="1">
          <a:gsLst>
            <a:gs pos="0">
              <a:schemeClr val="bg1">
                <a:lumMod val="75000"/>
              </a:schemeClr>
            </a:gs>
            <a:gs pos="50000">
              <a:schemeClr val="accent1">
                <a:lumMod val="0"/>
                <a:lumOff val="100000"/>
              </a:schemeClr>
            </a:gs>
            <a:gs pos="100000">
              <a:schemeClr val="bg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807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52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30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77963"/>
            <a:ext cx="8177213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C63A2F-5603-4D05-90C3-335F3FBE6C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F9C822AA-B9ED-4065-B602-1AA4CEEF21BD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8BB538-D7D0-4671-B87D-38AFB655387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92785386-355A-4964-8591-03253AFF9708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C37FD6-4F9E-49C7-99DB-EDAC8BCA06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itchFamily="34" charset="0"/>
              </a:defRPr>
            </a:lvl1pPr>
          </a:lstStyle>
          <a:p>
            <a:pPr>
              <a:defRPr/>
            </a:pPr>
            <a:fld id="{9DB51B0E-EEDB-44CC-99A3-3A0733CACE07}" type="datetime1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71193A-F141-4C96-A6F8-65C5D1661F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FD8790-024A-48F6-AC33-8135A972C11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9CF422-B452-4A54-AEB9-6764FB22D9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7AEB0E-EDB1-48B6-AFC6-3E8133FB9B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33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>
    <p:fade thruBlk="1"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CL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153275" y="0"/>
            <a:ext cx="1990725" cy="662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172" name="Group 11"/>
          <p:cNvGrpSpPr>
            <a:grpSpLocks/>
          </p:cNvGrpSpPr>
          <p:nvPr/>
        </p:nvGrpSpPr>
        <p:grpSpPr bwMode="auto">
          <a:xfrm>
            <a:off x="7153275" y="2058988"/>
            <a:ext cx="1990725" cy="2038350"/>
            <a:chOff x="3511550" y="2133600"/>
            <a:chExt cx="2976563" cy="304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3511550" y="2133600"/>
              <a:ext cx="1338741" cy="3048000"/>
            </a:xfrm>
            <a:prstGeom prst="rect">
              <a:avLst/>
            </a:prstGeom>
            <a:solidFill>
              <a:srgbClr val="006C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CL">
                <a:solidFill>
                  <a:srgbClr val="FFFFFF"/>
                </a:solidFill>
                <a:ea typeface="ヒラギノ角ゴ Pro W3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4850291" y="2133600"/>
              <a:ext cx="1637822" cy="3048000"/>
            </a:xfrm>
            <a:prstGeom prst="rect">
              <a:avLst/>
            </a:prstGeom>
            <a:solidFill>
              <a:srgbClr val="EF41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CL">
                <a:solidFill>
                  <a:srgbClr val="FFFFFF"/>
                </a:solidFill>
                <a:ea typeface="ヒラギノ角ゴ Pro W3" charset="-128"/>
              </a:endParaRPr>
            </a:p>
          </p:txBody>
        </p:sp>
        <p:pic>
          <p:nvPicPr>
            <p:cNvPr id="7177" name="Picture 1"/>
            <p:cNvPicPr>
              <a:picLocks noChangeAspect="1" noChangeArrowheads="1"/>
            </p:cNvPicPr>
            <p:nvPr userDrawn="1"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660775" y="2287588"/>
              <a:ext cx="1041400" cy="7604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7178" name="Picture 1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995863" y="2287588"/>
              <a:ext cx="1339850" cy="544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7179" name="Picture 1"/>
            <p:cNvPicPr>
              <a:picLocks noChangeAspect="1" noChangeArrowheads="1"/>
            </p:cNvPicPr>
            <p:nvPr userDrawn="1"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003800" y="4851400"/>
              <a:ext cx="1336675" cy="2301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3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>
    <p:fade thruBlk="1"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91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12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FF5A1-869B-098B-2380-2C66B6965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upo 82">
            <a:extLst>
              <a:ext uri="{FF2B5EF4-FFF2-40B4-BE49-F238E27FC236}">
                <a16:creationId xmlns:a16="http://schemas.microsoft.com/office/drawing/2014/main" id="{985046DF-85A1-3375-4F4C-5C6370445583}"/>
              </a:ext>
            </a:extLst>
          </p:cNvPr>
          <p:cNvGrpSpPr/>
          <p:nvPr/>
        </p:nvGrpSpPr>
        <p:grpSpPr>
          <a:xfrm>
            <a:off x="235845" y="188640"/>
            <a:ext cx="8627926" cy="3316085"/>
            <a:chOff x="558689" y="667273"/>
            <a:chExt cx="7190469" cy="2761728"/>
          </a:xfrm>
        </p:grpSpPr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EAF931C0-D264-489F-91D4-590A3CA67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58689" y="692697"/>
              <a:ext cx="3840153" cy="2736304"/>
            </a:xfrm>
            <a:prstGeom prst="rect">
              <a:avLst/>
            </a:prstGeom>
            <a:ln>
              <a:solidFill>
                <a:srgbClr val="003399"/>
              </a:solidFill>
            </a:ln>
            <a:effectLst>
              <a:softEdge rad="112500"/>
            </a:effectLst>
          </p:spPr>
        </p:pic>
        <p:pic>
          <p:nvPicPr>
            <p:cNvPr id="82" name="Imagen 81">
              <a:extLst>
                <a:ext uri="{FF2B5EF4-FFF2-40B4-BE49-F238E27FC236}">
                  <a16:creationId xmlns:a16="http://schemas.microsoft.com/office/drawing/2014/main" id="{FA059039-5A12-AB60-6D0B-971F26D9A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883959" y="667273"/>
              <a:ext cx="3865199" cy="2761727"/>
            </a:xfrm>
            <a:prstGeom prst="rect">
              <a:avLst/>
            </a:prstGeom>
          </p:spPr>
        </p:pic>
      </p:grpSp>
      <p:pic>
        <p:nvPicPr>
          <p:cNvPr id="73" name="Imagen 72">
            <a:extLst>
              <a:ext uri="{FF2B5EF4-FFF2-40B4-BE49-F238E27FC236}">
                <a16:creationId xmlns:a16="http://schemas.microsoft.com/office/drawing/2014/main" id="{1CEC0BB9-E443-6A00-E7A2-FFC7C4983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76" y="2495564"/>
            <a:ext cx="8473202" cy="404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Rectángulo 76">
            <a:extLst>
              <a:ext uri="{FF2B5EF4-FFF2-40B4-BE49-F238E27FC236}">
                <a16:creationId xmlns:a16="http://schemas.microsoft.com/office/drawing/2014/main" id="{2E750100-2A8C-531F-8AC4-17AD367A03A3}"/>
              </a:ext>
            </a:extLst>
          </p:cNvPr>
          <p:cNvSpPr/>
          <p:nvPr/>
        </p:nvSpPr>
        <p:spPr>
          <a:xfrm>
            <a:off x="952260" y="2564904"/>
            <a:ext cx="719718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FONDO REGIONAL PARA LA PRODUCTIVIDAD Y EL DESARROLLO</a:t>
            </a:r>
          </a:p>
          <a:p>
            <a:pPr algn="ctr"/>
            <a:r>
              <a:rPr lang="es-ES" sz="3600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2024</a:t>
            </a:r>
            <a:endParaRPr lang="es-CL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id="{327450B6-56E8-B0A2-9293-DBD247E7F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684" y="4219492"/>
            <a:ext cx="833404" cy="920972"/>
          </a:xfrm>
          <a:prstGeom prst="rect">
            <a:avLst/>
          </a:prstGeom>
          <a:effectLst/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81CAE61F-F4DE-8750-0309-022E917372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80279" y="3057140"/>
            <a:ext cx="8326819" cy="34860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A45567F-0B0F-A3C0-02D0-C41924D47F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140"/>
          <a:stretch/>
        </p:blipFill>
        <p:spPr>
          <a:xfrm>
            <a:off x="7654410" y="4083188"/>
            <a:ext cx="1248979" cy="1058020"/>
          </a:xfrm>
          <a:prstGeom prst="ellipse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6754D25-D230-D3C5-E058-CCB7F6473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7624" y="5141208"/>
            <a:ext cx="2009524" cy="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97979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C8F624E-0263-0179-A961-9DC5B5B22495}"/>
              </a:ext>
            </a:extLst>
          </p:cNvPr>
          <p:cNvSpPr/>
          <p:nvPr/>
        </p:nvSpPr>
        <p:spPr>
          <a:xfrm>
            <a:off x="216024" y="260648"/>
            <a:ext cx="8676456" cy="6408712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7F97BC-8D6B-4489-8B54-53C7518C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253" y="3257755"/>
            <a:ext cx="1554107" cy="177294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55282E3-9727-44A5-A96A-7501D75A4DD6}"/>
              </a:ext>
            </a:extLst>
          </p:cNvPr>
          <p:cNvCxnSpPr/>
          <p:nvPr/>
        </p:nvCxnSpPr>
        <p:spPr>
          <a:xfrm>
            <a:off x="467544" y="2201008"/>
            <a:ext cx="842493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iagrama de flujo: retraso 19">
            <a:extLst>
              <a:ext uri="{FF2B5EF4-FFF2-40B4-BE49-F238E27FC236}">
                <a16:creationId xmlns:a16="http://schemas.microsoft.com/office/drawing/2014/main" id="{AF2CFBF3-60C0-D395-9321-D1A77ACD9885}"/>
              </a:ext>
            </a:extLst>
          </p:cNvPr>
          <p:cNvSpPr/>
          <p:nvPr/>
        </p:nvSpPr>
        <p:spPr>
          <a:xfrm rot="15035990">
            <a:off x="7913631" y="2101899"/>
            <a:ext cx="576064" cy="122413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CE9B285-5072-4E53-FC8A-9E7ACA3DE82B}"/>
              </a:ext>
            </a:extLst>
          </p:cNvPr>
          <p:cNvSpPr/>
          <p:nvPr/>
        </p:nvSpPr>
        <p:spPr>
          <a:xfrm>
            <a:off x="942092" y="1709116"/>
            <a:ext cx="7432906" cy="10772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GASTOS FRDP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7F7F7F">
                    <a:lumMod val="75000"/>
                  </a:srgbClr>
                </a:solidFill>
                <a:latin typeface="Century Gothic" panose="020B0502020202020204" pitchFamily="34" charset="0"/>
              </a:rPr>
              <a:t>SEGÚN ÍTEMS PRESUPUESTARIOS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4" name="Diagrama de flujo: documento 23">
            <a:extLst>
              <a:ext uri="{FF2B5EF4-FFF2-40B4-BE49-F238E27FC236}">
                <a16:creationId xmlns:a16="http://schemas.microsoft.com/office/drawing/2014/main" id="{90D3B579-594A-49DE-10F4-C9EEDF23B735}"/>
              </a:ext>
            </a:extLst>
          </p:cNvPr>
          <p:cNvSpPr/>
          <p:nvPr/>
        </p:nvSpPr>
        <p:spPr>
          <a:xfrm>
            <a:off x="899592" y="4242583"/>
            <a:ext cx="8172400" cy="1891057"/>
          </a:xfrm>
          <a:prstGeom prst="flowChartDocumen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0EF35D-26EA-330F-1DD3-92BDD1E554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560" y="3183349"/>
            <a:ext cx="8326819" cy="34860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24C315-525C-7540-EE8D-B4EA5062B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40"/>
          <a:stretch/>
        </p:blipFill>
        <p:spPr>
          <a:xfrm>
            <a:off x="7596336" y="4243188"/>
            <a:ext cx="1248979" cy="1058020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711CB23-DE6A-6156-C9A4-1FA023B82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624" y="5141208"/>
            <a:ext cx="2009524" cy="761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4F31C22-5C43-7310-123D-70E80C4BEC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1162" y="3223885"/>
            <a:ext cx="1814766" cy="20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26063" y="196964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PRESUPUESTO FRPD 2024 (PARTE 1)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657ACB6-A8CD-3D08-10C9-1053D0F58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665040"/>
              </p:ext>
            </p:extLst>
          </p:nvPr>
        </p:nvGraphicFramePr>
        <p:xfrm>
          <a:off x="750026" y="1245371"/>
          <a:ext cx="7886697" cy="4901334"/>
        </p:xfrm>
        <a:graphic>
          <a:graphicData uri="http://schemas.openxmlformats.org/drawingml/2006/table">
            <a:tbl>
              <a:tblPr/>
              <a:tblGrid>
                <a:gridCol w="1405794">
                  <a:extLst>
                    <a:ext uri="{9D8B030D-6E8A-4147-A177-3AD203B41FA5}">
                      <a16:colId xmlns:a16="http://schemas.microsoft.com/office/drawing/2014/main" val="4133339607"/>
                    </a:ext>
                  </a:extLst>
                </a:gridCol>
                <a:gridCol w="1408251">
                  <a:extLst>
                    <a:ext uri="{9D8B030D-6E8A-4147-A177-3AD203B41FA5}">
                      <a16:colId xmlns:a16="http://schemas.microsoft.com/office/drawing/2014/main" val="2904819095"/>
                    </a:ext>
                  </a:extLst>
                </a:gridCol>
                <a:gridCol w="845442">
                  <a:extLst>
                    <a:ext uri="{9D8B030D-6E8A-4147-A177-3AD203B41FA5}">
                      <a16:colId xmlns:a16="http://schemas.microsoft.com/office/drawing/2014/main" val="3257904606"/>
                    </a:ext>
                  </a:extLst>
                </a:gridCol>
                <a:gridCol w="845442">
                  <a:extLst>
                    <a:ext uri="{9D8B030D-6E8A-4147-A177-3AD203B41FA5}">
                      <a16:colId xmlns:a16="http://schemas.microsoft.com/office/drawing/2014/main" val="783701860"/>
                    </a:ext>
                  </a:extLst>
                </a:gridCol>
                <a:gridCol w="845442">
                  <a:extLst>
                    <a:ext uri="{9D8B030D-6E8A-4147-A177-3AD203B41FA5}">
                      <a16:colId xmlns:a16="http://schemas.microsoft.com/office/drawing/2014/main" val="1382358067"/>
                    </a:ext>
                  </a:extLst>
                </a:gridCol>
                <a:gridCol w="845442">
                  <a:extLst>
                    <a:ext uri="{9D8B030D-6E8A-4147-A177-3AD203B41FA5}">
                      <a16:colId xmlns:a16="http://schemas.microsoft.com/office/drawing/2014/main" val="1715906477"/>
                    </a:ext>
                  </a:extLst>
                </a:gridCol>
                <a:gridCol w="845442">
                  <a:extLst>
                    <a:ext uri="{9D8B030D-6E8A-4147-A177-3AD203B41FA5}">
                      <a16:colId xmlns:a16="http://schemas.microsoft.com/office/drawing/2014/main" val="890358902"/>
                    </a:ext>
                  </a:extLst>
                </a:gridCol>
                <a:gridCol w="845442">
                  <a:extLst>
                    <a:ext uri="{9D8B030D-6E8A-4147-A177-3AD203B41FA5}">
                      <a16:colId xmlns:a16="http://schemas.microsoft.com/office/drawing/2014/main" val="3958722030"/>
                    </a:ext>
                  </a:extLst>
                </a:gridCol>
              </a:tblGrid>
              <a:tr h="130591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9343504"/>
                  </a:ext>
                </a:extLst>
              </a:tr>
              <a:tr h="15363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Cofinanciamiento FRPD-R ($)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de la Institución ($)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Total Iniciativa ($)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821860"/>
                  </a:ext>
                </a:extLst>
              </a:tr>
              <a:tr h="1536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Solicitado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1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969627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485972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649985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331160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103949"/>
                  </a:ext>
                </a:extLst>
              </a:tr>
              <a:tr h="1382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Ítem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Cofinanciamiento FIC-R ($)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de la Institución ($)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Total Iniciativa ($)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406683"/>
                  </a:ext>
                </a:extLst>
              </a:tr>
              <a:tr h="13059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1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Pecuniario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Pecuniario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472407"/>
                  </a:ext>
                </a:extLst>
              </a:tr>
              <a:tr h="13827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Contratación del Programa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21536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635601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Subcontratos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03964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259949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Difusión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212453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Generales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440485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Inversión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818208"/>
                  </a:ext>
                </a:extLst>
              </a:tr>
              <a:tr h="13059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Administración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069161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669088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27690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185594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4603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Validación </a:t>
                      </a: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417152"/>
                  </a:ext>
                </a:extLst>
              </a:tr>
              <a:tr h="1305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PORCENTAJES SEGÚN BASES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PORCENTAJE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75016"/>
                  </a:ext>
                </a:extLst>
              </a:tr>
              <a:tr h="130591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Máximo GORE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2" marR="7682" marT="768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Validado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472320"/>
                  </a:ext>
                </a:extLst>
              </a:tr>
              <a:tr h="1305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Mínimo APORTE INSTITUCIONAL (Beneficiarias) 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Validado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407223"/>
                  </a:ext>
                </a:extLst>
              </a:tr>
              <a:tr h="1305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Mínimo APORTE PECUNIARIO  INSTITUCIONAL (Beneficiarias) 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Validado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876890"/>
                  </a:ext>
                </a:extLst>
              </a:tr>
              <a:tr h="13059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Máximo Gasto de Administración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Validado</a:t>
                      </a:r>
                    </a:p>
                  </a:txBody>
                  <a:tcPr marL="7682" marR="7682" marT="76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82" marR="7682" marT="76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62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0804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26063" y="196964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PRESUPUESTO FRPD 2024 (PARTE 2)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5999898-5480-5731-1809-55A2EEF37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512376"/>
              </p:ext>
            </p:extLst>
          </p:nvPr>
        </p:nvGraphicFramePr>
        <p:xfrm>
          <a:off x="-8" y="1679156"/>
          <a:ext cx="9071338" cy="4052406"/>
        </p:xfrm>
        <a:graphic>
          <a:graphicData uri="http://schemas.openxmlformats.org/drawingml/2006/table">
            <a:tbl>
              <a:tblPr/>
              <a:tblGrid>
                <a:gridCol w="762379">
                  <a:extLst>
                    <a:ext uri="{9D8B030D-6E8A-4147-A177-3AD203B41FA5}">
                      <a16:colId xmlns:a16="http://schemas.microsoft.com/office/drawing/2014/main" val="4245299389"/>
                    </a:ext>
                  </a:extLst>
                </a:gridCol>
                <a:gridCol w="941473">
                  <a:extLst>
                    <a:ext uri="{9D8B030D-6E8A-4147-A177-3AD203B41FA5}">
                      <a16:colId xmlns:a16="http://schemas.microsoft.com/office/drawing/2014/main" val="32517227"/>
                    </a:ext>
                  </a:extLst>
                </a:gridCol>
                <a:gridCol w="532351">
                  <a:extLst>
                    <a:ext uri="{9D8B030D-6E8A-4147-A177-3AD203B41FA5}">
                      <a16:colId xmlns:a16="http://schemas.microsoft.com/office/drawing/2014/main" val="670375996"/>
                    </a:ext>
                  </a:extLst>
                </a:gridCol>
                <a:gridCol w="565213">
                  <a:extLst>
                    <a:ext uri="{9D8B030D-6E8A-4147-A177-3AD203B41FA5}">
                      <a16:colId xmlns:a16="http://schemas.microsoft.com/office/drawing/2014/main" val="3653524462"/>
                    </a:ext>
                  </a:extLst>
                </a:gridCol>
                <a:gridCol w="565213">
                  <a:extLst>
                    <a:ext uri="{9D8B030D-6E8A-4147-A177-3AD203B41FA5}">
                      <a16:colId xmlns:a16="http://schemas.microsoft.com/office/drawing/2014/main" val="1626039493"/>
                    </a:ext>
                  </a:extLst>
                </a:gridCol>
                <a:gridCol w="565213">
                  <a:extLst>
                    <a:ext uri="{9D8B030D-6E8A-4147-A177-3AD203B41FA5}">
                      <a16:colId xmlns:a16="http://schemas.microsoft.com/office/drawing/2014/main" val="3442854832"/>
                    </a:ext>
                  </a:extLst>
                </a:gridCol>
                <a:gridCol w="565213">
                  <a:extLst>
                    <a:ext uri="{9D8B030D-6E8A-4147-A177-3AD203B41FA5}">
                      <a16:colId xmlns:a16="http://schemas.microsoft.com/office/drawing/2014/main" val="1199750069"/>
                    </a:ext>
                  </a:extLst>
                </a:gridCol>
                <a:gridCol w="565213">
                  <a:extLst>
                    <a:ext uri="{9D8B030D-6E8A-4147-A177-3AD203B41FA5}">
                      <a16:colId xmlns:a16="http://schemas.microsoft.com/office/drawing/2014/main" val="3217390591"/>
                    </a:ext>
                  </a:extLst>
                </a:gridCol>
                <a:gridCol w="565213">
                  <a:extLst>
                    <a:ext uri="{9D8B030D-6E8A-4147-A177-3AD203B41FA5}">
                      <a16:colId xmlns:a16="http://schemas.microsoft.com/office/drawing/2014/main" val="363769320"/>
                    </a:ext>
                  </a:extLst>
                </a:gridCol>
                <a:gridCol w="565213">
                  <a:extLst>
                    <a:ext uri="{9D8B030D-6E8A-4147-A177-3AD203B41FA5}">
                      <a16:colId xmlns:a16="http://schemas.microsoft.com/office/drawing/2014/main" val="1198565403"/>
                    </a:ext>
                  </a:extLst>
                </a:gridCol>
                <a:gridCol w="565213">
                  <a:extLst>
                    <a:ext uri="{9D8B030D-6E8A-4147-A177-3AD203B41FA5}">
                      <a16:colId xmlns:a16="http://schemas.microsoft.com/office/drawing/2014/main" val="3019851769"/>
                    </a:ext>
                  </a:extLst>
                </a:gridCol>
                <a:gridCol w="565213">
                  <a:extLst>
                    <a:ext uri="{9D8B030D-6E8A-4147-A177-3AD203B41FA5}">
                      <a16:colId xmlns:a16="http://schemas.microsoft.com/office/drawing/2014/main" val="1261205552"/>
                    </a:ext>
                  </a:extLst>
                </a:gridCol>
                <a:gridCol w="565213">
                  <a:extLst>
                    <a:ext uri="{9D8B030D-6E8A-4147-A177-3AD203B41FA5}">
                      <a16:colId xmlns:a16="http://schemas.microsoft.com/office/drawing/2014/main" val="4090170837"/>
                    </a:ext>
                  </a:extLst>
                </a:gridCol>
                <a:gridCol w="394335">
                  <a:extLst>
                    <a:ext uri="{9D8B030D-6E8A-4147-A177-3AD203B41FA5}">
                      <a16:colId xmlns:a16="http://schemas.microsoft.com/office/drawing/2014/main" val="3536156728"/>
                    </a:ext>
                  </a:extLst>
                </a:gridCol>
                <a:gridCol w="394335">
                  <a:extLst>
                    <a:ext uri="{9D8B030D-6E8A-4147-A177-3AD203B41FA5}">
                      <a16:colId xmlns:a16="http://schemas.microsoft.com/office/drawing/2014/main" val="4181555101"/>
                    </a:ext>
                  </a:extLst>
                </a:gridCol>
                <a:gridCol w="394335">
                  <a:extLst>
                    <a:ext uri="{9D8B030D-6E8A-4147-A177-3AD203B41FA5}">
                      <a16:colId xmlns:a16="http://schemas.microsoft.com/office/drawing/2014/main" val="1094749460"/>
                    </a:ext>
                  </a:extLst>
                </a:gridCol>
              </a:tblGrid>
              <a:tr h="7972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RECURSO HUMANO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Solicitado Gore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Pecuniario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No Pecuniario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33585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Cargo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Meses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Horas Dedicadas (Hrs/Meses)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Total solicitado GORE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Meses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Horas Dedicadas (Hrs/Meses)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TotalAporte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Meses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Horas Dedicadas (Hrs/Meses)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TotalAporte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980051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576" marR="428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576" marR="428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576" marR="428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631159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508464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132950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02100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47281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77708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662427"/>
                  </a:ext>
                </a:extLst>
              </a:tr>
              <a:tr h="9001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132740"/>
                  </a:ext>
                </a:extLst>
              </a:tr>
              <a:tr h="90011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RRHH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RRHH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RRHH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97576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622607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771860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300353"/>
                  </a:ext>
                </a:extLst>
              </a:tr>
              <a:tr h="857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SUBCONTRATO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Solicitado Gore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Pecuniario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Valorado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4776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Subcontratos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Justificación Técnica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0148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804594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481740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696445"/>
                  </a:ext>
                </a:extLst>
              </a:tr>
              <a:tr h="9001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93673"/>
                  </a:ext>
                </a:extLst>
              </a:tr>
              <a:tr h="90011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Subcontrato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Subcontrato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Subcontrato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402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7123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26063" y="196964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PRESUPUESTO FRPD 2024 (PARTE 3)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88C5FBA-BA8B-C0D0-1257-E29F2EF21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406911"/>
              </p:ext>
            </p:extLst>
          </p:nvPr>
        </p:nvGraphicFramePr>
        <p:xfrm>
          <a:off x="-8" y="2060848"/>
          <a:ext cx="9144008" cy="3268976"/>
        </p:xfrm>
        <a:graphic>
          <a:graphicData uri="http://schemas.openxmlformats.org/drawingml/2006/table">
            <a:tbl>
              <a:tblPr/>
              <a:tblGrid>
                <a:gridCol w="768486">
                  <a:extLst>
                    <a:ext uri="{9D8B030D-6E8A-4147-A177-3AD203B41FA5}">
                      <a16:colId xmlns:a16="http://schemas.microsoft.com/office/drawing/2014/main" val="1770593315"/>
                    </a:ext>
                  </a:extLst>
                </a:gridCol>
                <a:gridCol w="949015">
                  <a:extLst>
                    <a:ext uri="{9D8B030D-6E8A-4147-A177-3AD203B41FA5}">
                      <a16:colId xmlns:a16="http://schemas.microsoft.com/office/drawing/2014/main" val="2243490052"/>
                    </a:ext>
                  </a:extLst>
                </a:gridCol>
                <a:gridCol w="536615">
                  <a:extLst>
                    <a:ext uri="{9D8B030D-6E8A-4147-A177-3AD203B41FA5}">
                      <a16:colId xmlns:a16="http://schemas.microsoft.com/office/drawing/2014/main" val="3581988774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3470142113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3079340155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4001785332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2338514398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94373008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2156259313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2774397106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1076940089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661881411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3333034020"/>
                    </a:ext>
                  </a:extLst>
                </a:gridCol>
                <a:gridCol w="397494">
                  <a:extLst>
                    <a:ext uri="{9D8B030D-6E8A-4147-A177-3AD203B41FA5}">
                      <a16:colId xmlns:a16="http://schemas.microsoft.com/office/drawing/2014/main" val="3872485014"/>
                    </a:ext>
                  </a:extLst>
                </a:gridCol>
                <a:gridCol w="397494">
                  <a:extLst>
                    <a:ext uri="{9D8B030D-6E8A-4147-A177-3AD203B41FA5}">
                      <a16:colId xmlns:a16="http://schemas.microsoft.com/office/drawing/2014/main" val="382860138"/>
                    </a:ext>
                  </a:extLst>
                </a:gridCol>
                <a:gridCol w="397494">
                  <a:extLst>
                    <a:ext uri="{9D8B030D-6E8A-4147-A177-3AD203B41FA5}">
                      <a16:colId xmlns:a16="http://schemas.microsoft.com/office/drawing/2014/main" val="2081328846"/>
                    </a:ext>
                  </a:extLst>
                </a:gridCol>
              </a:tblGrid>
              <a:tr h="857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Solicitado Gore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Pecuniario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Valorado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4922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Justificación Técnica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220600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349678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950353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699240"/>
                  </a:ext>
                </a:extLst>
              </a:tr>
              <a:tr h="9001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672265"/>
                  </a:ext>
                </a:extLst>
              </a:tr>
              <a:tr h="90011"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Capacitación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Capacitación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Capacitación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61185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47548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3662961"/>
                  </a:ext>
                </a:extLst>
              </a:tr>
              <a:tr h="857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DIFUSIÓN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Solicitado Gore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Pecuniario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Valorado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01453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Difusión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Justificación Técnica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60935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737404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739932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690984"/>
                  </a:ext>
                </a:extLst>
              </a:tr>
              <a:tr h="9001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079602"/>
                  </a:ext>
                </a:extLst>
              </a:tr>
              <a:tr h="90011"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Difusión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Difusión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Difusión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97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5277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26063" y="196964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PRESUPUESTO FRPD 2024 (PARTE 4)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B742256-F239-2B12-72D1-F67DBEF01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279359"/>
              </p:ext>
            </p:extLst>
          </p:nvPr>
        </p:nvGraphicFramePr>
        <p:xfrm>
          <a:off x="18234" y="1916832"/>
          <a:ext cx="9107532" cy="3273262"/>
        </p:xfrm>
        <a:graphic>
          <a:graphicData uri="http://schemas.openxmlformats.org/drawingml/2006/table">
            <a:tbl>
              <a:tblPr/>
              <a:tblGrid>
                <a:gridCol w="765422">
                  <a:extLst>
                    <a:ext uri="{9D8B030D-6E8A-4147-A177-3AD203B41FA5}">
                      <a16:colId xmlns:a16="http://schemas.microsoft.com/office/drawing/2014/main" val="4180550959"/>
                    </a:ext>
                  </a:extLst>
                </a:gridCol>
                <a:gridCol w="945230">
                  <a:extLst>
                    <a:ext uri="{9D8B030D-6E8A-4147-A177-3AD203B41FA5}">
                      <a16:colId xmlns:a16="http://schemas.microsoft.com/office/drawing/2014/main" val="1648596237"/>
                    </a:ext>
                  </a:extLst>
                </a:gridCol>
                <a:gridCol w="534476">
                  <a:extLst>
                    <a:ext uri="{9D8B030D-6E8A-4147-A177-3AD203B41FA5}">
                      <a16:colId xmlns:a16="http://schemas.microsoft.com/office/drawing/2014/main" val="1987297218"/>
                    </a:ext>
                  </a:extLst>
                </a:gridCol>
                <a:gridCol w="567468">
                  <a:extLst>
                    <a:ext uri="{9D8B030D-6E8A-4147-A177-3AD203B41FA5}">
                      <a16:colId xmlns:a16="http://schemas.microsoft.com/office/drawing/2014/main" val="99619361"/>
                    </a:ext>
                  </a:extLst>
                </a:gridCol>
                <a:gridCol w="567468">
                  <a:extLst>
                    <a:ext uri="{9D8B030D-6E8A-4147-A177-3AD203B41FA5}">
                      <a16:colId xmlns:a16="http://schemas.microsoft.com/office/drawing/2014/main" val="1857707728"/>
                    </a:ext>
                  </a:extLst>
                </a:gridCol>
                <a:gridCol w="567468">
                  <a:extLst>
                    <a:ext uri="{9D8B030D-6E8A-4147-A177-3AD203B41FA5}">
                      <a16:colId xmlns:a16="http://schemas.microsoft.com/office/drawing/2014/main" val="3886995270"/>
                    </a:ext>
                  </a:extLst>
                </a:gridCol>
                <a:gridCol w="567468">
                  <a:extLst>
                    <a:ext uri="{9D8B030D-6E8A-4147-A177-3AD203B41FA5}">
                      <a16:colId xmlns:a16="http://schemas.microsoft.com/office/drawing/2014/main" val="2447131911"/>
                    </a:ext>
                  </a:extLst>
                </a:gridCol>
                <a:gridCol w="567468">
                  <a:extLst>
                    <a:ext uri="{9D8B030D-6E8A-4147-A177-3AD203B41FA5}">
                      <a16:colId xmlns:a16="http://schemas.microsoft.com/office/drawing/2014/main" val="4096287970"/>
                    </a:ext>
                  </a:extLst>
                </a:gridCol>
                <a:gridCol w="567468">
                  <a:extLst>
                    <a:ext uri="{9D8B030D-6E8A-4147-A177-3AD203B41FA5}">
                      <a16:colId xmlns:a16="http://schemas.microsoft.com/office/drawing/2014/main" val="89523777"/>
                    </a:ext>
                  </a:extLst>
                </a:gridCol>
                <a:gridCol w="567468">
                  <a:extLst>
                    <a:ext uri="{9D8B030D-6E8A-4147-A177-3AD203B41FA5}">
                      <a16:colId xmlns:a16="http://schemas.microsoft.com/office/drawing/2014/main" val="4130324181"/>
                    </a:ext>
                  </a:extLst>
                </a:gridCol>
                <a:gridCol w="567468">
                  <a:extLst>
                    <a:ext uri="{9D8B030D-6E8A-4147-A177-3AD203B41FA5}">
                      <a16:colId xmlns:a16="http://schemas.microsoft.com/office/drawing/2014/main" val="1234104086"/>
                    </a:ext>
                  </a:extLst>
                </a:gridCol>
                <a:gridCol w="567468">
                  <a:extLst>
                    <a:ext uri="{9D8B030D-6E8A-4147-A177-3AD203B41FA5}">
                      <a16:colId xmlns:a16="http://schemas.microsoft.com/office/drawing/2014/main" val="4263577348"/>
                    </a:ext>
                  </a:extLst>
                </a:gridCol>
                <a:gridCol w="567468">
                  <a:extLst>
                    <a:ext uri="{9D8B030D-6E8A-4147-A177-3AD203B41FA5}">
                      <a16:colId xmlns:a16="http://schemas.microsoft.com/office/drawing/2014/main" val="526208249"/>
                    </a:ext>
                  </a:extLst>
                </a:gridCol>
                <a:gridCol w="395908">
                  <a:extLst>
                    <a:ext uri="{9D8B030D-6E8A-4147-A177-3AD203B41FA5}">
                      <a16:colId xmlns:a16="http://schemas.microsoft.com/office/drawing/2014/main" val="43146103"/>
                    </a:ext>
                  </a:extLst>
                </a:gridCol>
                <a:gridCol w="395908">
                  <a:extLst>
                    <a:ext uri="{9D8B030D-6E8A-4147-A177-3AD203B41FA5}">
                      <a16:colId xmlns:a16="http://schemas.microsoft.com/office/drawing/2014/main" val="4161463955"/>
                    </a:ext>
                  </a:extLst>
                </a:gridCol>
                <a:gridCol w="395908">
                  <a:extLst>
                    <a:ext uri="{9D8B030D-6E8A-4147-A177-3AD203B41FA5}">
                      <a16:colId xmlns:a16="http://schemas.microsoft.com/office/drawing/2014/main" val="3226066523"/>
                    </a:ext>
                  </a:extLst>
                </a:gridCol>
              </a:tblGrid>
              <a:tr h="7286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GENERALES 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Solicitado Gore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Pecuniario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Valorado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497243"/>
                  </a:ext>
                </a:extLst>
              </a:tr>
              <a:tr h="1457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Generales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Justificación Técnica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305366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422025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12188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55783"/>
                  </a:ext>
                </a:extLst>
              </a:tr>
              <a:tr h="771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977190"/>
                  </a:ext>
                </a:extLst>
              </a:tr>
              <a:tr h="77153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Generales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Generales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Generales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851754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952726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434638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807380"/>
                  </a:ext>
                </a:extLst>
              </a:tr>
              <a:tr h="7286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INVERSIÓN 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Solicitado Gore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Pecuniario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Valorado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976652"/>
                  </a:ext>
                </a:extLst>
              </a:tr>
              <a:tr h="1457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Inversión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246083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423827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900428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311991"/>
                  </a:ext>
                </a:extLst>
              </a:tr>
              <a:tr h="771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184340"/>
                  </a:ext>
                </a:extLst>
              </a:tr>
              <a:tr h="77153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Inversión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Inversión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Inversión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364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7071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26063" y="196964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PRESUPUESTO FRPD 2024 (PARTE 5)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76C7252-BC99-C1B1-053D-5E87C164E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950701"/>
              </p:ext>
            </p:extLst>
          </p:nvPr>
        </p:nvGraphicFramePr>
        <p:xfrm>
          <a:off x="1" y="2492896"/>
          <a:ext cx="9144009" cy="1401602"/>
        </p:xfrm>
        <a:graphic>
          <a:graphicData uri="http://schemas.openxmlformats.org/drawingml/2006/table">
            <a:tbl>
              <a:tblPr/>
              <a:tblGrid>
                <a:gridCol w="768487">
                  <a:extLst>
                    <a:ext uri="{9D8B030D-6E8A-4147-A177-3AD203B41FA5}">
                      <a16:colId xmlns:a16="http://schemas.microsoft.com/office/drawing/2014/main" val="1478872701"/>
                    </a:ext>
                  </a:extLst>
                </a:gridCol>
                <a:gridCol w="949015">
                  <a:extLst>
                    <a:ext uri="{9D8B030D-6E8A-4147-A177-3AD203B41FA5}">
                      <a16:colId xmlns:a16="http://schemas.microsoft.com/office/drawing/2014/main" val="1877799309"/>
                    </a:ext>
                  </a:extLst>
                </a:gridCol>
                <a:gridCol w="536615">
                  <a:extLst>
                    <a:ext uri="{9D8B030D-6E8A-4147-A177-3AD203B41FA5}">
                      <a16:colId xmlns:a16="http://schemas.microsoft.com/office/drawing/2014/main" val="4223392963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3286873562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1722374786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1501710262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3287965406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2777965677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1869211650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2889537801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1260309484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2276796244"/>
                    </a:ext>
                  </a:extLst>
                </a:gridCol>
                <a:gridCol w="569741">
                  <a:extLst>
                    <a:ext uri="{9D8B030D-6E8A-4147-A177-3AD203B41FA5}">
                      <a16:colId xmlns:a16="http://schemas.microsoft.com/office/drawing/2014/main" val="1890437069"/>
                    </a:ext>
                  </a:extLst>
                </a:gridCol>
                <a:gridCol w="397494">
                  <a:extLst>
                    <a:ext uri="{9D8B030D-6E8A-4147-A177-3AD203B41FA5}">
                      <a16:colId xmlns:a16="http://schemas.microsoft.com/office/drawing/2014/main" val="3795790474"/>
                    </a:ext>
                  </a:extLst>
                </a:gridCol>
                <a:gridCol w="397494">
                  <a:extLst>
                    <a:ext uri="{9D8B030D-6E8A-4147-A177-3AD203B41FA5}">
                      <a16:colId xmlns:a16="http://schemas.microsoft.com/office/drawing/2014/main" val="3349038745"/>
                    </a:ext>
                  </a:extLst>
                </a:gridCol>
                <a:gridCol w="397494">
                  <a:extLst>
                    <a:ext uri="{9D8B030D-6E8A-4147-A177-3AD203B41FA5}">
                      <a16:colId xmlns:a16="http://schemas.microsoft.com/office/drawing/2014/main" val="573386780"/>
                    </a:ext>
                  </a:extLst>
                </a:gridCol>
              </a:tblGrid>
              <a:tr h="7286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Solicitado Gore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Pecuniario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Valorado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821339"/>
                  </a:ext>
                </a:extLst>
              </a:tr>
              <a:tr h="1457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Justificación Técnica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Unitario 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Mensual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Total ($)</a:t>
                      </a:r>
                    </a:p>
                  </a:txBody>
                  <a:tcPr marL="4286" marR="4286" marT="4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435883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035134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8086"/>
                  </a:ext>
                </a:extLst>
              </a:tr>
              <a:tr h="7286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921764"/>
                  </a:ext>
                </a:extLst>
              </a:tr>
              <a:tr h="7715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86" marR="4286" marT="42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454180"/>
                  </a:ext>
                </a:extLst>
              </a:tr>
              <a:tr h="77153"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" marR="4286" marT="42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Administración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Administración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Item Administración ($)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4286" marT="42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86" marR="38576" marT="4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26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1105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C8F624E-0263-0179-A961-9DC5B5B22495}"/>
              </a:ext>
            </a:extLst>
          </p:cNvPr>
          <p:cNvSpPr/>
          <p:nvPr/>
        </p:nvSpPr>
        <p:spPr>
          <a:xfrm>
            <a:off x="216024" y="260648"/>
            <a:ext cx="8676456" cy="6408712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7F97BC-8D6B-4489-8B54-53C7518C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253" y="3257755"/>
            <a:ext cx="1554107" cy="177294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55282E3-9727-44A5-A96A-7501D75A4DD6}"/>
              </a:ext>
            </a:extLst>
          </p:cNvPr>
          <p:cNvCxnSpPr/>
          <p:nvPr/>
        </p:nvCxnSpPr>
        <p:spPr>
          <a:xfrm>
            <a:off x="467544" y="2201008"/>
            <a:ext cx="842493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iagrama de flujo: retraso 19">
            <a:extLst>
              <a:ext uri="{FF2B5EF4-FFF2-40B4-BE49-F238E27FC236}">
                <a16:creationId xmlns:a16="http://schemas.microsoft.com/office/drawing/2014/main" id="{AF2CFBF3-60C0-D395-9321-D1A77ACD9885}"/>
              </a:ext>
            </a:extLst>
          </p:cNvPr>
          <p:cNvSpPr/>
          <p:nvPr/>
        </p:nvSpPr>
        <p:spPr>
          <a:xfrm rot="15035990">
            <a:off x="7913631" y="2101899"/>
            <a:ext cx="576064" cy="122413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CE9B285-5072-4E53-FC8A-9E7ACA3DE82B}"/>
              </a:ext>
            </a:extLst>
          </p:cNvPr>
          <p:cNvSpPr/>
          <p:nvPr/>
        </p:nvSpPr>
        <p:spPr>
          <a:xfrm>
            <a:off x="942092" y="1709116"/>
            <a:ext cx="7432906" cy="10772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PRESUPUESTO FRDP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7F7F7F">
                    <a:lumMod val="75000"/>
                  </a:srgbClr>
                </a:solidFill>
                <a:latin typeface="Century Gothic" panose="020B0502020202020204" pitchFamily="34" charset="0"/>
              </a:rPr>
              <a:t>POR ACTIVIDAD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4" name="Diagrama de flujo: documento 23">
            <a:extLst>
              <a:ext uri="{FF2B5EF4-FFF2-40B4-BE49-F238E27FC236}">
                <a16:creationId xmlns:a16="http://schemas.microsoft.com/office/drawing/2014/main" id="{90D3B579-594A-49DE-10F4-C9EEDF23B735}"/>
              </a:ext>
            </a:extLst>
          </p:cNvPr>
          <p:cNvSpPr/>
          <p:nvPr/>
        </p:nvSpPr>
        <p:spPr>
          <a:xfrm>
            <a:off x="899592" y="4242583"/>
            <a:ext cx="8172400" cy="1891057"/>
          </a:xfrm>
          <a:prstGeom prst="flowChartDocumen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0EF35D-26EA-330F-1DD3-92BDD1E554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560" y="3183349"/>
            <a:ext cx="8326819" cy="34860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24C315-525C-7540-EE8D-B4EA5062B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40"/>
          <a:stretch/>
        </p:blipFill>
        <p:spPr>
          <a:xfrm>
            <a:off x="7596336" y="4243188"/>
            <a:ext cx="1248979" cy="1058020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711CB23-DE6A-6156-C9A4-1FA023B82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624" y="5141208"/>
            <a:ext cx="2009524" cy="761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4F31C22-5C43-7310-123D-70E80C4BEC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1162" y="3223885"/>
            <a:ext cx="1814766" cy="20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26063" y="196964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PRESUPUESTO POR ACTIVIDAD FRPD 2024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B72A2D1-8B7D-6D0D-F328-64A1DE3F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864940"/>
              </p:ext>
            </p:extLst>
          </p:nvPr>
        </p:nvGraphicFramePr>
        <p:xfrm>
          <a:off x="282908" y="908720"/>
          <a:ext cx="8609572" cy="5954042"/>
        </p:xfrm>
        <a:graphic>
          <a:graphicData uri="http://schemas.openxmlformats.org/drawingml/2006/table">
            <a:tbl>
              <a:tblPr/>
              <a:tblGrid>
                <a:gridCol w="1526859">
                  <a:extLst>
                    <a:ext uri="{9D8B030D-6E8A-4147-A177-3AD203B41FA5}">
                      <a16:colId xmlns:a16="http://schemas.microsoft.com/office/drawing/2014/main" val="2204347192"/>
                    </a:ext>
                  </a:extLst>
                </a:gridCol>
                <a:gridCol w="823385">
                  <a:extLst>
                    <a:ext uri="{9D8B030D-6E8A-4147-A177-3AD203B41FA5}">
                      <a16:colId xmlns:a16="http://schemas.microsoft.com/office/drawing/2014/main" val="835072947"/>
                    </a:ext>
                  </a:extLst>
                </a:gridCol>
                <a:gridCol w="852697">
                  <a:extLst>
                    <a:ext uri="{9D8B030D-6E8A-4147-A177-3AD203B41FA5}">
                      <a16:colId xmlns:a16="http://schemas.microsoft.com/office/drawing/2014/main" val="2979180430"/>
                    </a:ext>
                  </a:extLst>
                </a:gridCol>
                <a:gridCol w="852697">
                  <a:extLst>
                    <a:ext uri="{9D8B030D-6E8A-4147-A177-3AD203B41FA5}">
                      <a16:colId xmlns:a16="http://schemas.microsoft.com/office/drawing/2014/main" val="712696012"/>
                    </a:ext>
                  </a:extLst>
                </a:gridCol>
                <a:gridCol w="852697">
                  <a:extLst>
                    <a:ext uri="{9D8B030D-6E8A-4147-A177-3AD203B41FA5}">
                      <a16:colId xmlns:a16="http://schemas.microsoft.com/office/drawing/2014/main" val="1564596178"/>
                    </a:ext>
                  </a:extLst>
                </a:gridCol>
                <a:gridCol w="852697">
                  <a:extLst>
                    <a:ext uri="{9D8B030D-6E8A-4147-A177-3AD203B41FA5}">
                      <a16:colId xmlns:a16="http://schemas.microsoft.com/office/drawing/2014/main" val="427365921"/>
                    </a:ext>
                  </a:extLst>
                </a:gridCol>
                <a:gridCol w="852697">
                  <a:extLst>
                    <a:ext uri="{9D8B030D-6E8A-4147-A177-3AD203B41FA5}">
                      <a16:colId xmlns:a16="http://schemas.microsoft.com/office/drawing/2014/main" val="3630550960"/>
                    </a:ext>
                  </a:extLst>
                </a:gridCol>
                <a:gridCol w="1143146">
                  <a:extLst>
                    <a:ext uri="{9D8B030D-6E8A-4147-A177-3AD203B41FA5}">
                      <a16:colId xmlns:a16="http://schemas.microsoft.com/office/drawing/2014/main" val="4082205300"/>
                    </a:ext>
                  </a:extLst>
                </a:gridCol>
                <a:gridCol w="852697">
                  <a:extLst>
                    <a:ext uri="{9D8B030D-6E8A-4147-A177-3AD203B41FA5}">
                      <a16:colId xmlns:a16="http://schemas.microsoft.com/office/drawing/2014/main" val="1818491891"/>
                    </a:ext>
                  </a:extLst>
                </a:gridCol>
              </a:tblGrid>
              <a:tr h="3153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Componente/Actividad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(Meses)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RRHH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INVERSIÓN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DIFUSIÓN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SUBCONTRATO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ADMINISTRATIVOS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928075"/>
                  </a:ext>
                </a:extLst>
              </a:tr>
              <a:tr h="315393">
                <a:tc>
                  <a:txBody>
                    <a:bodyPr/>
                    <a:lstStyle/>
                    <a:p>
                      <a:pPr algn="just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 1 </a:t>
                      </a:r>
                    </a:p>
                  </a:txBody>
                  <a:tcPr marL="7330" marR="7330" marT="733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33728"/>
                  </a:ext>
                </a:extLst>
              </a:tr>
              <a:tr h="315393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1.1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278021"/>
                  </a:ext>
                </a:extLst>
              </a:tr>
              <a:tr h="315393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1.2 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8705"/>
                  </a:ext>
                </a:extLst>
              </a:tr>
              <a:tr h="315393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1.3 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14412"/>
                  </a:ext>
                </a:extLst>
              </a:tr>
              <a:tr h="315393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1.n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69591"/>
                  </a:ext>
                </a:extLst>
              </a:tr>
              <a:tr h="33989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(Incorporar las actividades que estime necesarias)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- 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580215"/>
                  </a:ext>
                </a:extLst>
              </a:tr>
              <a:tr h="24052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 2 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316651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2.1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047262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2.2 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460982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2.3 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398614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2.n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40033"/>
                  </a:ext>
                </a:extLst>
              </a:tr>
              <a:tr h="338015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(Incorporar las actividades que estime necesarias)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910945"/>
                  </a:ext>
                </a:extLst>
              </a:tr>
              <a:tr h="23864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 3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463284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3.1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575246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3.2 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104971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3.3 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751226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3.n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427667"/>
                  </a:ext>
                </a:extLst>
              </a:tr>
              <a:tr h="411898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(Incorporar las actividades que estime necesarias)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76360"/>
                  </a:ext>
                </a:extLst>
              </a:tr>
              <a:tr h="24052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 4</a:t>
                      </a:r>
                    </a:p>
                  </a:txBody>
                  <a:tcPr marL="7330" marR="7330" marT="73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593664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4.1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497014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4.2 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936088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4.3  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327299"/>
                  </a:ext>
                </a:extLst>
              </a:tr>
              <a:tr h="161400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4.n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009463"/>
                  </a:ext>
                </a:extLst>
              </a:tr>
              <a:tr h="315393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(Incorporar las actividades que estime necesarias)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620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074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C8F624E-0263-0179-A961-9DC5B5B22495}"/>
              </a:ext>
            </a:extLst>
          </p:cNvPr>
          <p:cNvSpPr/>
          <p:nvPr/>
        </p:nvSpPr>
        <p:spPr>
          <a:xfrm>
            <a:off x="216024" y="260648"/>
            <a:ext cx="8676456" cy="6408712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7F97BC-8D6B-4489-8B54-53C7518C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253" y="3257755"/>
            <a:ext cx="1554107" cy="177294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55282E3-9727-44A5-A96A-7501D75A4DD6}"/>
              </a:ext>
            </a:extLst>
          </p:cNvPr>
          <p:cNvCxnSpPr/>
          <p:nvPr/>
        </p:nvCxnSpPr>
        <p:spPr>
          <a:xfrm>
            <a:off x="467544" y="2201008"/>
            <a:ext cx="842493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iagrama de flujo: retraso 19">
            <a:extLst>
              <a:ext uri="{FF2B5EF4-FFF2-40B4-BE49-F238E27FC236}">
                <a16:creationId xmlns:a16="http://schemas.microsoft.com/office/drawing/2014/main" id="{AF2CFBF3-60C0-D395-9321-D1A77ACD9885}"/>
              </a:ext>
            </a:extLst>
          </p:cNvPr>
          <p:cNvSpPr/>
          <p:nvPr/>
        </p:nvSpPr>
        <p:spPr>
          <a:xfrm rot="15035990">
            <a:off x="7913631" y="2101899"/>
            <a:ext cx="576064" cy="122413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CE9B285-5072-4E53-FC8A-9E7ACA3DE82B}"/>
              </a:ext>
            </a:extLst>
          </p:cNvPr>
          <p:cNvSpPr/>
          <p:nvPr/>
        </p:nvSpPr>
        <p:spPr>
          <a:xfrm>
            <a:off x="942092" y="1709116"/>
            <a:ext cx="7432906" cy="10772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7F7F7F">
                    <a:lumMod val="75000"/>
                  </a:srgbClr>
                </a:solidFill>
                <a:latin typeface="Century Gothic" panose="020B0502020202020204" pitchFamily="34" charset="0"/>
              </a:rPr>
              <a:t>TAREAS MENSUALES DEL EQUIPO TÉCNICO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4" name="Diagrama de flujo: documento 23">
            <a:extLst>
              <a:ext uri="{FF2B5EF4-FFF2-40B4-BE49-F238E27FC236}">
                <a16:creationId xmlns:a16="http://schemas.microsoft.com/office/drawing/2014/main" id="{90D3B579-594A-49DE-10F4-C9EEDF23B735}"/>
              </a:ext>
            </a:extLst>
          </p:cNvPr>
          <p:cNvSpPr/>
          <p:nvPr/>
        </p:nvSpPr>
        <p:spPr>
          <a:xfrm>
            <a:off x="899592" y="4242583"/>
            <a:ext cx="8172400" cy="1891057"/>
          </a:xfrm>
          <a:prstGeom prst="flowChartDocumen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0EF35D-26EA-330F-1DD3-92BDD1E554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560" y="3183349"/>
            <a:ext cx="8326819" cy="34860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24C315-525C-7540-EE8D-B4EA5062B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40"/>
          <a:stretch/>
        </p:blipFill>
        <p:spPr>
          <a:xfrm>
            <a:off x="7596336" y="4243188"/>
            <a:ext cx="1248979" cy="1058020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711CB23-DE6A-6156-C9A4-1FA023B82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624" y="5141208"/>
            <a:ext cx="2009524" cy="761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4F31C22-5C43-7310-123D-70E80C4BEC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1162" y="3223885"/>
            <a:ext cx="1814766" cy="20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93760" y="11663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DETALLE RRHH FRPD 2024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D9DE74B-3225-2ABD-2625-33CABC929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132408"/>
              </p:ext>
            </p:extLst>
          </p:nvPr>
        </p:nvGraphicFramePr>
        <p:xfrm>
          <a:off x="275269" y="776435"/>
          <a:ext cx="8666823" cy="6249000"/>
        </p:xfrm>
        <a:graphic>
          <a:graphicData uri="http://schemas.openxmlformats.org/drawingml/2006/table">
            <a:tbl>
              <a:tblPr/>
              <a:tblGrid>
                <a:gridCol w="1706175">
                  <a:extLst>
                    <a:ext uri="{9D8B030D-6E8A-4147-A177-3AD203B41FA5}">
                      <a16:colId xmlns:a16="http://schemas.microsoft.com/office/drawing/2014/main" val="2519955296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3882850463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225382527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106218379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2386377424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2359077408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3168535835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073521667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072833243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380914658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611640325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869404446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2699682152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966945941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4135094116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14952271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359747057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87551217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954825239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335845626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076166661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1688804260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3168820603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3208474484"/>
                    </a:ext>
                  </a:extLst>
                </a:gridCol>
                <a:gridCol w="290027">
                  <a:extLst>
                    <a:ext uri="{9D8B030D-6E8A-4147-A177-3AD203B41FA5}">
                      <a16:colId xmlns:a16="http://schemas.microsoft.com/office/drawing/2014/main" val="912346958"/>
                    </a:ext>
                  </a:extLst>
                </a:gridCol>
              </a:tblGrid>
              <a:tr h="2895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PROFESIONAL</a:t>
                      </a:r>
                      <a:r>
                        <a:rPr lang="es-CL" sz="1000" b="1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N°1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4">
                  <a:txBody>
                    <a:bodyPr/>
                    <a:lstStyle/>
                    <a:p>
                      <a:pPr algn="ctr" fontAlgn="ctr"/>
                      <a: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Indicar Cargo, Nombre y Título . Ejemplo :Director del proyecto</a:t>
                      </a:r>
                      <a:b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Nombre, Dr.Biotecnología.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641788"/>
                  </a:ext>
                </a:extLst>
              </a:tr>
              <a:tr h="99907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DESCRIPCIÓN DE CARGO Y FUNCIONES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4">
                  <a:txBody>
                    <a:bodyPr/>
                    <a:lstStyle/>
                    <a:p>
                      <a:pPr algn="ctr" fontAlgn="b"/>
                      <a: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Ej. Dirección general del proyecto,  especialista en desarrollo xxx , con experiencia en xx.</a:t>
                      </a:r>
                      <a:b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Principales funciones:  Asumir la responsabilidad principal por el desarrollo científico y tecnológico del proyecto.</a:t>
                      </a:r>
                      <a:b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Realizar los cambios o ajustes técnicos requeridos para la buena marcha del proyecto.</a:t>
                      </a:r>
                      <a:b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Contraparte y responsable ante la entidad financiadora.</a:t>
                      </a:r>
                      <a:b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Responsable de la gestión técnica y financiera del proyecto.</a:t>
                      </a:r>
                      <a:b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XXXX......</a:t>
                      </a:r>
                      <a:br>
                        <a:rPr lang="es-E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s-ES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552983"/>
                  </a:ext>
                </a:extLst>
              </a:tr>
              <a:tr h="2895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Meses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750197"/>
                  </a:ext>
                </a:extLst>
              </a:tr>
              <a:tr h="43143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Horas mes (indique el número de horas comprometidas por mes)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06788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Valor hora $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4">
                  <a:txBody>
                    <a:bodyPr/>
                    <a:lstStyle/>
                    <a:p>
                      <a:pPr algn="ctr" fontAlgn="ctr"/>
                      <a:r>
                        <a:rPr lang="es-CL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384307"/>
                  </a:ext>
                </a:extLst>
              </a:tr>
              <a:tr h="2895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mensual presupuestado $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348839"/>
                  </a:ext>
                </a:extLst>
              </a:tr>
              <a:tr h="2895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Meses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19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Mes 24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554477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just" fontAlgn="b"/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Componente 1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399186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1.1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13438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1.2 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112270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1.3 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880203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1.n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156935"/>
                  </a:ext>
                </a:extLst>
              </a:tr>
              <a:tr h="28951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(Incorporar las actividades que estime necesarias)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012657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just" fontAlgn="b"/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Componente 2 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246229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2.1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164963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2.2 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362238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2.3 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480375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2.n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566452"/>
                  </a:ext>
                </a:extLst>
              </a:tr>
              <a:tr h="28951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(Incorporar las actividades que estime necesarias)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942960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just" fontAlgn="b"/>
                      <a:r>
                        <a:rPr lang="es-CL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Componente 3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556160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3.1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578904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3.2 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509261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3.3 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863890"/>
                  </a:ext>
                </a:extLst>
              </a:tr>
              <a:tr h="14760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Actividad 3.n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489128"/>
                  </a:ext>
                </a:extLst>
              </a:tr>
              <a:tr h="289519">
                <a:tc>
                  <a:txBody>
                    <a:bodyPr/>
                    <a:lstStyle/>
                    <a:p>
                      <a:pPr algn="l" fontAlgn="t"/>
                      <a:r>
                        <a:rPr lang="es-CL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(Incorporar las actividades que estime necesarias)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670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3328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F36EAB8-A672-961E-A229-30B47B664949}"/>
              </a:ext>
            </a:extLst>
          </p:cNvPr>
          <p:cNvSpPr/>
          <p:nvPr/>
        </p:nvSpPr>
        <p:spPr>
          <a:xfrm>
            <a:off x="0" y="-17755"/>
            <a:ext cx="9144000" cy="114951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4" name="组合 4">
            <a:extLst>
              <a:ext uri="{FF2B5EF4-FFF2-40B4-BE49-F238E27FC236}">
                <a16:creationId xmlns:a16="http://schemas.microsoft.com/office/drawing/2014/main" id="{87F91320-81A0-AA4B-8C2D-F2EDF7E3C4AA}"/>
              </a:ext>
            </a:extLst>
          </p:cNvPr>
          <p:cNvGrpSpPr/>
          <p:nvPr/>
        </p:nvGrpSpPr>
        <p:grpSpPr>
          <a:xfrm>
            <a:off x="1" y="-8324"/>
            <a:ext cx="9144001" cy="773028"/>
            <a:chOff x="4184" y="0"/>
            <a:chExt cx="12209461" cy="1010003"/>
          </a:xfrm>
        </p:grpSpPr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F6D9672E-3A2D-AF82-EF8D-AFE12141D99A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8">
              <a:extLst>
                <a:ext uri="{FF2B5EF4-FFF2-40B4-BE49-F238E27FC236}">
                  <a16:creationId xmlns:a16="http://schemas.microsoft.com/office/drawing/2014/main" id="{3A3CFEF0-29DE-93EC-1D87-5C539A63F4DC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21" name="矩形 9">
                <a:extLst>
                  <a:ext uri="{FF2B5EF4-FFF2-40B4-BE49-F238E27FC236}">
                    <a16:creationId xmlns:a16="http://schemas.microsoft.com/office/drawing/2014/main" id="{9E8A1B8F-F1F4-D031-B9CA-B1AAA6DF6BF8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294CE489-74AA-C2FB-339F-B6CB437C44A6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3A338D16-0F3F-EE5E-0121-D6B73BBAB516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49B40CC2-FB31-9B6D-D1EE-768BD4604FFB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B6AEC0D-E8EF-6A73-1384-08DA612A0003}"/>
              </a:ext>
            </a:extLst>
          </p:cNvPr>
          <p:cNvSpPr/>
          <p:nvPr/>
        </p:nvSpPr>
        <p:spPr>
          <a:xfrm>
            <a:off x="963467" y="102214"/>
            <a:ext cx="73991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ESTRUCTURA GENERAL DEL PROCESO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B9F236E-4E47-068E-B084-210DD3D13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68" y="1306640"/>
            <a:ext cx="9338988" cy="4570632"/>
          </a:xfrm>
          <a:prstGeom prst="rect">
            <a:avLst/>
          </a:prstGeom>
        </p:spPr>
      </p:pic>
      <p:pic>
        <p:nvPicPr>
          <p:cNvPr id="2" name="Imagen 2" descr="Descripción: Dlogo_sborde">
            <a:extLst>
              <a:ext uri="{FF2B5EF4-FFF2-40B4-BE49-F238E27FC236}">
                <a16:creationId xmlns:a16="http://schemas.microsoft.com/office/drawing/2014/main" id="{6888B7BA-CC16-4095-6DD1-45EE0CBA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90" y="13250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964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C8F624E-0263-0179-A961-9DC5B5B22495}"/>
              </a:ext>
            </a:extLst>
          </p:cNvPr>
          <p:cNvSpPr/>
          <p:nvPr/>
        </p:nvSpPr>
        <p:spPr>
          <a:xfrm>
            <a:off x="216024" y="260648"/>
            <a:ext cx="8676456" cy="6408712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7F97BC-8D6B-4489-8B54-53C7518C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253" y="3257755"/>
            <a:ext cx="1554107" cy="177294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55282E3-9727-44A5-A96A-7501D75A4DD6}"/>
              </a:ext>
            </a:extLst>
          </p:cNvPr>
          <p:cNvCxnSpPr/>
          <p:nvPr/>
        </p:nvCxnSpPr>
        <p:spPr>
          <a:xfrm>
            <a:off x="467544" y="2201008"/>
            <a:ext cx="842493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iagrama de flujo: retraso 19">
            <a:extLst>
              <a:ext uri="{FF2B5EF4-FFF2-40B4-BE49-F238E27FC236}">
                <a16:creationId xmlns:a16="http://schemas.microsoft.com/office/drawing/2014/main" id="{AF2CFBF3-60C0-D395-9321-D1A77ACD9885}"/>
              </a:ext>
            </a:extLst>
          </p:cNvPr>
          <p:cNvSpPr/>
          <p:nvPr/>
        </p:nvSpPr>
        <p:spPr>
          <a:xfrm rot="15035990">
            <a:off x="7913631" y="2101899"/>
            <a:ext cx="576064" cy="122413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CE9B285-5072-4E53-FC8A-9E7ACA3DE82B}"/>
              </a:ext>
            </a:extLst>
          </p:cNvPr>
          <p:cNvSpPr/>
          <p:nvPr/>
        </p:nvSpPr>
        <p:spPr>
          <a:xfrm>
            <a:off x="899592" y="1776570"/>
            <a:ext cx="7432906" cy="58477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7F7F7F">
                    <a:lumMod val="75000"/>
                  </a:srgbClr>
                </a:solidFill>
                <a:latin typeface="Century Gothic" panose="020B0502020202020204" pitchFamily="34" charset="0"/>
              </a:rPr>
              <a:t>PLATAFORMA FRPD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4" name="Diagrama de flujo: documento 23">
            <a:extLst>
              <a:ext uri="{FF2B5EF4-FFF2-40B4-BE49-F238E27FC236}">
                <a16:creationId xmlns:a16="http://schemas.microsoft.com/office/drawing/2014/main" id="{90D3B579-594A-49DE-10F4-C9EEDF23B735}"/>
              </a:ext>
            </a:extLst>
          </p:cNvPr>
          <p:cNvSpPr/>
          <p:nvPr/>
        </p:nvSpPr>
        <p:spPr>
          <a:xfrm>
            <a:off x="899592" y="4242583"/>
            <a:ext cx="8172400" cy="1891057"/>
          </a:xfrm>
          <a:prstGeom prst="flowChartDocumen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0EF35D-26EA-330F-1DD3-92BDD1E554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560" y="3183349"/>
            <a:ext cx="8326819" cy="34860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24C315-525C-7540-EE8D-B4EA5062B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40"/>
          <a:stretch/>
        </p:blipFill>
        <p:spPr>
          <a:xfrm>
            <a:off x="7596336" y="4243188"/>
            <a:ext cx="1248979" cy="1058020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711CB23-DE6A-6156-C9A4-1FA023B82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624" y="5141208"/>
            <a:ext cx="2009524" cy="761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4F31C22-5C43-7310-123D-70E80C4BEC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1162" y="3223885"/>
            <a:ext cx="1814766" cy="20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ED6712A9-CC88-7728-BDD9-398637E82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659001"/>
            <a:ext cx="4830447" cy="184752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7D659CCE-B583-FF14-BF13-2C9E4B777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7" y="827495"/>
            <a:ext cx="8921783" cy="108962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632F2FD3-16CC-3EE6-60CD-EB4DA5412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75" y="1624797"/>
            <a:ext cx="2577254" cy="1089624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010FE51B-DD09-212F-1213-995653DD7ED0}"/>
              </a:ext>
            </a:extLst>
          </p:cNvPr>
          <p:cNvSpPr/>
          <p:nvPr/>
        </p:nvSpPr>
        <p:spPr>
          <a:xfrm>
            <a:off x="163375" y="2267011"/>
            <a:ext cx="2548553" cy="50187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1859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004555A2-869B-7F3A-8B2E-872DC73AC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7" y="827495"/>
            <a:ext cx="8921783" cy="108962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A65E6BD5-594E-37FB-6E60-BC71B881E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7" y="1634862"/>
            <a:ext cx="2512569" cy="144094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08013DD-237D-46F8-818F-A7EB955D2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1634862"/>
            <a:ext cx="5474682" cy="4602879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516FC725-0359-7C0A-B393-C6142EBD615B}"/>
              </a:ext>
            </a:extLst>
          </p:cNvPr>
          <p:cNvSpPr/>
          <p:nvPr/>
        </p:nvSpPr>
        <p:spPr>
          <a:xfrm>
            <a:off x="141734" y="2541348"/>
            <a:ext cx="2548553" cy="50187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05092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C344B19-828A-47F9-8201-56C00B014A09}"/>
              </a:ext>
            </a:extLst>
          </p:cNvPr>
          <p:cNvSpPr/>
          <p:nvPr/>
        </p:nvSpPr>
        <p:spPr>
          <a:xfrm>
            <a:off x="3059832" y="2365474"/>
            <a:ext cx="1296144" cy="70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FEEDC88-F98D-E5D4-03AA-947191274F9B}"/>
              </a:ext>
            </a:extLst>
          </p:cNvPr>
          <p:cNvSpPr/>
          <p:nvPr/>
        </p:nvSpPr>
        <p:spPr>
          <a:xfrm>
            <a:off x="3059832" y="3127938"/>
            <a:ext cx="1296144" cy="1165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ADB3884-C7F7-FBF0-CB79-34433CC6B38C}"/>
              </a:ext>
            </a:extLst>
          </p:cNvPr>
          <p:cNvSpPr/>
          <p:nvPr/>
        </p:nvSpPr>
        <p:spPr>
          <a:xfrm>
            <a:off x="4418916" y="2315614"/>
            <a:ext cx="1737259" cy="197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8739A38-DBFE-CD15-C4EC-B19CBA73B81E}"/>
              </a:ext>
            </a:extLst>
          </p:cNvPr>
          <p:cNvSpPr/>
          <p:nvPr/>
        </p:nvSpPr>
        <p:spPr>
          <a:xfrm>
            <a:off x="7812360" y="2315614"/>
            <a:ext cx="810192" cy="562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7065EE-3032-C830-CB16-818EEBBA8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7" b="31777"/>
          <a:stretch/>
        </p:blipFill>
        <p:spPr>
          <a:xfrm>
            <a:off x="3136207" y="1848020"/>
            <a:ext cx="5828281" cy="167652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7FD8B7E-FE25-C594-08A3-B1B7A7E4E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835" y="3481187"/>
            <a:ext cx="5834378" cy="310313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1196FC6-E1D2-DEBE-04B3-4CA56EF2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1" y="773028"/>
            <a:ext cx="8921783" cy="108962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8B39F26-5CC6-C91A-D54B-33A86BC11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547" y="1634862"/>
            <a:ext cx="2512569" cy="1440943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7EE3242-62AA-A298-444F-6F649C8E57B7}"/>
              </a:ext>
            </a:extLst>
          </p:cNvPr>
          <p:cNvSpPr/>
          <p:nvPr/>
        </p:nvSpPr>
        <p:spPr>
          <a:xfrm>
            <a:off x="141734" y="2541348"/>
            <a:ext cx="2548553" cy="50187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63545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2E99773-A630-521A-4661-E606CE8ED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7" y="762601"/>
            <a:ext cx="8921783" cy="108962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A65E6BD5-594E-37FB-6E60-BC71B881E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88" y="1576245"/>
            <a:ext cx="2320684" cy="13308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1BDF3F-BE6A-8A37-56CE-69B5182BB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272" y="2033667"/>
            <a:ext cx="6370872" cy="313361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13EE2D9-7462-6197-A585-EE3C05F91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7" y="1634862"/>
            <a:ext cx="2512569" cy="144094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A034BCD-F9F4-8906-8917-67C6BA97F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29" y="2545556"/>
            <a:ext cx="256663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54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F60C7D1F-802D-2279-6D1D-D51A7FAD2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83"/>
          <a:stretch/>
        </p:blipFill>
        <p:spPr>
          <a:xfrm>
            <a:off x="101756" y="1573386"/>
            <a:ext cx="2335523" cy="703486"/>
          </a:xfrm>
          <a:prstGeom prst="rect">
            <a:avLst/>
          </a:prstGeom>
        </p:spPr>
      </p:pic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CC402BD-A6AA-EBB7-7257-693A46DBC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53"/>
          <a:stretch/>
        </p:blipFill>
        <p:spPr>
          <a:xfrm>
            <a:off x="315960" y="902319"/>
            <a:ext cx="8480818" cy="851080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7B848BFB-EF09-3037-121A-0A25B390DBCB}"/>
              </a:ext>
            </a:extLst>
          </p:cNvPr>
          <p:cNvSpPr txBox="1"/>
          <p:nvPr/>
        </p:nvSpPr>
        <p:spPr>
          <a:xfrm>
            <a:off x="2039025" y="6233937"/>
            <a:ext cx="672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i="1" dirty="0">
                <a:latin typeface="Calibri" panose="020F0502020204030204" pitchFamily="34" charset="0"/>
                <a:cs typeface="Calibri" panose="020F0502020204030204" pitchFamily="34" charset="0"/>
              </a:rPr>
              <a:t>El gasto en personal no podrá superar el 40% del costo de la iniciativa</a:t>
            </a:r>
            <a:endParaRPr lang="es-CL" sz="9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0" name="Imagen 99">
            <a:extLst>
              <a:ext uri="{FF2B5EF4-FFF2-40B4-BE49-F238E27FC236}">
                <a16:creationId xmlns:a16="http://schemas.microsoft.com/office/drawing/2014/main" id="{0867F3C5-0EEB-68F2-C4D9-09F77ADEA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9" y="1703494"/>
            <a:ext cx="2437015" cy="518205"/>
          </a:xfrm>
          <a:prstGeom prst="rect">
            <a:avLst/>
          </a:prstGeom>
        </p:spPr>
      </p:pic>
      <p:pic>
        <p:nvPicPr>
          <p:cNvPr id="161" name="Imagen 160">
            <a:extLst>
              <a:ext uri="{FF2B5EF4-FFF2-40B4-BE49-F238E27FC236}">
                <a16:creationId xmlns:a16="http://schemas.microsoft.com/office/drawing/2014/main" id="{B167DB9D-466B-77A3-DB62-CFEAAFF29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111" y="1957427"/>
            <a:ext cx="7029297" cy="4072481"/>
          </a:xfrm>
          <a:prstGeom prst="rect">
            <a:avLst/>
          </a:prstGeom>
        </p:spPr>
      </p:pic>
      <p:grpSp>
        <p:nvGrpSpPr>
          <p:cNvPr id="192" name="Grupo 191">
            <a:extLst>
              <a:ext uri="{FF2B5EF4-FFF2-40B4-BE49-F238E27FC236}">
                <a16:creationId xmlns:a16="http://schemas.microsoft.com/office/drawing/2014/main" id="{B7E2681E-6C12-1490-B698-837305B67E99}"/>
              </a:ext>
            </a:extLst>
          </p:cNvPr>
          <p:cNvGrpSpPr/>
          <p:nvPr/>
        </p:nvGrpSpPr>
        <p:grpSpPr>
          <a:xfrm>
            <a:off x="2987824" y="3321190"/>
            <a:ext cx="5777201" cy="228040"/>
            <a:chOff x="2987824" y="3321190"/>
            <a:chExt cx="5777201" cy="228040"/>
          </a:xfrm>
        </p:grpSpPr>
        <p:pic>
          <p:nvPicPr>
            <p:cNvPr id="163" name="Imagen 162">
              <a:extLst>
                <a:ext uri="{FF2B5EF4-FFF2-40B4-BE49-F238E27FC236}">
                  <a16:creationId xmlns:a16="http://schemas.microsoft.com/office/drawing/2014/main" id="{FE608C90-6726-A2AA-309D-117E4900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9631" y="3321190"/>
              <a:ext cx="288032" cy="215620"/>
            </a:xfrm>
            <a:prstGeom prst="rect">
              <a:avLst/>
            </a:prstGeom>
          </p:spPr>
        </p:pic>
        <p:pic>
          <p:nvPicPr>
            <p:cNvPr id="164" name="Imagen 163">
              <a:extLst>
                <a:ext uri="{FF2B5EF4-FFF2-40B4-BE49-F238E27FC236}">
                  <a16:creationId xmlns:a16="http://schemas.microsoft.com/office/drawing/2014/main" id="{0A437679-6B03-3687-FB47-DE72079E8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1834" y="3327400"/>
              <a:ext cx="425698" cy="215620"/>
            </a:xfrm>
            <a:prstGeom prst="rect">
              <a:avLst/>
            </a:prstGeom>
          </p:spPr>
        </p:pic>
        <p:pic>
          <p:nvPicPr>
            <p:cNvPr id="165" name="Imagen 164">
              <a:extLst>
                <a:ext uri="{FF2B5EF4-FFF2-40B4-BE49-F238E27FC236}">
                  <a16:creationId xmlns:a16="http://schemas.microsoft.com/office/drawing/2014/main" id="{6D3A82DC-B02B-E7A7-E7FC-CEC292787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7824" y="3327400"/>
              <a:ext cx="864096" cy="215620"/>
            </a:xfrm>
            <a:prstGeom prst="rect">
              <a:avLst/>
            </a:prstGeom>
          </p:spPr>
        </p:pic>
        <p:pic>
          <p:nvPicPr>
            <p:cNvPr id="166" name="Imagen 165">
              <a:extLst>
                <a:ext uri="{FF2B5EF4-FFF2-40B4-BE49-F238E27FC236}">
                  <a16:creationId xmlns:a16="http://schemas.microsoft.com/office/drawing/2014/main" id="{B16B9AA4-FFDC-12EC-382B-8B21D959F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7950" y="3327400"/>
              <a:ext cx="401812" cy="215620"/>
            </a:xfrm>
            <a:prstGeom prst="rect">
              <a:avLst/>
            </a:prstGeom>
          </p:spPr>
        </p:pic>
        <p:pic>
          <p:nvPicPr>
            <p:cNvPr id="167" name="Imagen 166">
              <a:extLst>
                <a:ext uri="{FF2B5EF4-FFF2-40B4-BE49-F238E27FC236}">
                  <a16:creationId xmlns:a16="http://schemas.microsoft.com/office/drawing/2014/main" id="{AA4C24A2-0F8E-64C7-BAF7-A5B74D855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0153" y="3327400"/>
              <a:ext cx="401812" cy="215620"/>
            </a:xfrm>
            <a:prstGeom prst="rect">
              <a:avLst/>
            </a:prstGeom>
          </p:spPr>
        </p:pic>
        <p:pic>
          <p:nvPicPr>
            <p:cNvPr id="168" name="Imagen 167">
              <a:extLst>
                <a:ext uri="{FF2B5EF4-FFF2-40B4-BE49-F238E27FC236}">
                  <a16:creationId xmlns:a16="http://schemas.microsoft.com/office/drawing/2014/main" id="{97DA1530-1CE7-7A2A-DA7A-5AEB60E2D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703" y="3333610"/>
              <a:ext cx="425698" cy="215620"/>
            </a:xfrm>
            <a:prstGeom prst="rect">
              <a:avLst/>
            </a:prstGeom>
          </p:spPr>
        </p:pic>
        <p:pic>
          <p:nvPicPr>
            <p:cNvPr id="169" name="Imagen 168">
              <a:extLst>
                <a:ext uri="{FF2B5EF4-FFF2-40B4-BE49-F238E27FC236}">
                  <a16:creationId xmlns:a16="http://schemas.microsoft.com/office/drawing/2014/main" id="{38040B86-268C-7E3D-AC6A-7EF60E106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2791" y="3327400"/>
              <a:ext cx="425698" cy="215620"/>
            </a:xfrm>
            <a:prstGeom prst="rect">
              <a:avLst/>
            </a:prstGeom>
          </p:spPr>
        </p:pic>
        <p:pic>
          <p:nvPicPr>
            <p:cNvPr id="170" name="Imagen 169">
              <a:extLst>
                <a:ext uri="{FF2B5EF4-FFF2-40B4-BE49-F238E27FC236}">
                  <a16:creationId xmlns:a16="http://schemas.microsoft.com/office/drawing/2014/main" id="{B2E7E61A-3EF0-55F8-6286-980C8845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2189" y="3321190"/>
              <a:ext cx="1182836" cy="215620"/>
            </a:xfrm>
            <a:prstGeom prst="rect">
              <a:avLst/>
            </a:prstGeom>
          </p:spPr>
        </p:pic>
      </p:grpSp>
      <p:cxnSp>
        <p:nvCxnSpPr>
          <p:cNvPr id="174" name="Conector: angular 173">
            <a:extLst>
              <a:ext uri="{FF2B5EF4-FFF2-40B4-BE49-F238E27FC236}">
                <a16:creationId xmlns:a16="http://schemas.microsoft.com/office/drawing/2014/main" id="{99EB34D3-EA52-2D19-3C1F-39B826DAFF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93460" y="3549230"/>
            <a:ext cx="3626612" cy="215620"/>
          </a:xfrm>
          <a:prstGeom prst="bentConnector3">
            <a:avLst>
              <a:gd name="adj1" fmla="val -252"/>
            </a:avLst>
          </a:prstGeom>
          <a:ln w="12700"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CuadroTexto 188">
            <a:extLst>
              <a:ext uri="{FF2B5EF4-FFF2-40B4-BE49-F238E27FC236}">
                <a16:creationId xmlns:a16="http://schemas.microsoft.com/office/drawing/2014/main" id="{C3DC217E-707B-6795-81CB-FBDCD98253D5}"/>
              </a:ext>
            </a:extLst>
          </p:cNvPr>
          <p:cNvSpPr txBox="1"/>
          <p:nvPr/>
        </p:nvSpPr>
        <p:spPr>
          <a:xfrm>
            <a:off x="122592" y="3604403"/>
            <a:ext cx="1525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b="0" i="1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 ajusta al gasto indicado en “</a:t>
            </a:r>
            <a:r>
              <a:rPr lang="es-ES" sz="900" i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s-ES" sz="900" b="0" i="1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etalle Presupuesto”</a:t>
            </a:r>
            <a:endParaRPr lang="es-CL" sz="9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834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C344B19-828A-47F9-8201-56C00B014A09}"/>
              </a:ext>
            </a:extLst>
          </p:cNvPr>
          <p:cNvSpPr/>
          <p:nvPr/>
        </p:nvSpPr>
        <p:spPr>
          <a:xfrm>
            <a:off x="3059832" y="2365474"/>
            <a:ext cx="1296144" cy="70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ADB3884-C7F7-FBF0-CB79-34433CC6B38C}"/>
              </a:ext>
            </a:extLst>
          </p:cNvPr>
          <p:cNvSpPr/>
          <p:nvPr/>
        </p:nvSpPr>
        <p:spPr>
          <a:xfrm>
            <a:off x="4418916" y="2315614"/>
            <a:ext cx="1737259" cy="197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8739A38-DBFE-CD15-C4EC-B19CBA73B81E}"/>
              </a:ext>
            </a:extLst>
          </p:cNvPr>
          <p:cNvSpPr/>
          <p:nvPr/>
        </p:nvSpPr>
        <p:spPr>
          <a:xfrm>
            <a:off x="7812360" y="2315614"/>
            <a:ext cx="810192" cy="562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7943AFF-7E69-AE74-0FDA-5360F0714F34}"/>
              </a:ext>
            </a:extLst>
          </p:cNvPr>
          <p:cNvSpPr/>
          <p:nvPr/>
        </p:nvSpPr>
        <p:spPr>
          <a:xfrm>
            <a:off x="3491880" y="3501008"/>
            <a:ext cx="72008" cy="13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D795E9B-D3D8-7ABD-060C-166841AF8C4A}"/>
              </a:ext>
            </a:extLst>
          </p:cNvPr>
          <p:cNvSpPr/>
          <p:nvPr/>
        </p:nvSpPr>
        <p:spPr>
          <a:xfrm>
            <a:off x="3779912" y="3323766"/>
            <a:ext cx="5016866" cy="321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6334547-6FF3-FFC0-03B8-002FAC256999}"/>
              </a:ext>
            </a:extLst>
          </p:cNvPr>
          <p:cNvSpPr/>
          <p:nvPr/>
        </p:nvSpPr>
        <p:spPr>
          <a:xfrm>
            <a:off x="3779912" y="3721305"/>
            <a:ext cx="5112568" cy="321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9D37379-255F-F18D-0EC7-86AE61EE0913}"/>
              </a:ext>
            </a:extLst>
          </p:cNvPr>
          <p:cNvSpPr/>
          <p:nvPr/>
        </p:nvSpPr>
        <p:spPr>
          <a:xfrm>
            <a:off x="2805401" y="2282604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CA1E589-EAC2-ED28-C514-C04CB4C456F9}"/>
              </a:ext>
            </a:extLst>
          </p:cNvPr>
          <p:cNvSpPr/>
          <p:nvPr/>
        </p:nvSpPr>
        <p:spPr>
          <a:xfrm>
            <a:off x="3442273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816BBC1-A6CA-24DB-1457-76769F8C65A8}"/>
              </a:ext>
            </a:extLst>
          </p:cNvPr>
          <p:cNvSpPr/>
          <p:nvPr/>
        </p:nvSpPr>
        <p:spPr>
          <a:xfrm>
            <a:off x="4112090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570C850-5FAF-0153-553A-02D8A2114A6F}"/>
              </a:ext>
            </a:extLst>
          </p:cNvPr>
          <p:cNvSpPr/>
          <p:nvPr/>
        </p:nvSpPr>
        <p:spPr>
          <a:xfrm>
            <a:off x="5355019" y="2302765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9E65AC0-9E00-FC93-9748-8EF7C3208119}"/>
              </a:ext>
            </a:extLst>
          </p:cNvPr>
          <p:cNvSpPr/>
          <p:nvPr/>
        </p:nvSpPr>
        <p:spPr>
          <a:xfrm>
            <a:off x="6372200" y="2293460"/>
            <a:ext cx="258877" cy="94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842F087-9A44-A3FE-5E9B-C1B972910121}"/>
              </a:ext>
            </a:extLst>
          </p:cNvPr>
          <p:cNvSpPr/>
          <p:nvPr/>
        </p:nvSpPr>
        <p:spPr>
          <a:xfrm>
            <a:off x="8366771" y="2276872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99D5990-7880-8927-A343-1CFD9201994E}"/>
              </a:ext>
            </a:extLst>
          </p:cNvPr>
          <p:cNvSpPr/>
          <p:nvPr/>
        </p:nvSpPr>
        <p:spPr>
          <a:xfrm>
            <a:off x="3856454" y="5733256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EE4073BE-7607-B533-D6D3-5FB7B343430B}"/>
              </a:ext>
            </a:extLst>
          </p:cNvPr>
          <p:cNvSpPr/>
          <p:nvPr/>
        </p:nvSpPr>
        <p:spPr>
          <a:xfrm>
            <a:off x="4008854" y="5909518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02F84BD-3760-83CD-2248-D27FE59438A1}"/>
              </a:ext>
            </a:extLst>
          </p:cNvPr>
          <p:cNvSpPr/>
          <p:nvPr/>
        </p:nvSpPr>
        <p:spPr>
          <a:xfrm>
            <a:off x="4412837" y="5732585"/>
            <a:ext cx="297101" cy="81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8CABF28F-BBB9-34DA-BC15-14D1F0D5ED4B}"/>
              </a:ext>
            </a:extLst>
          </p:cNvPr>
          <p:cNvSpPr/>
          <p:nvPr/>
        </p:nvSpPr>
        <p:spPr>
          <a:xfrm>
            <a:off x="4990444" y="5733930"/>
            <a:ext cx="297101" cy="8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69739D9-5D88-BB5D-32CE-21000F1C0033}"/>
              </a:ext>
            </a:extLst>
          </p:cNvPr>
          <p:cNvSpPr/>
          <p:nvPr/>
        </p:nvSpPr>
        <p:spPr>
          <a:xfrm>
            <a:off x="5643052" y="5734604"/>
            <a:ext cx="244444" cy="8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22CCD999-5931-BB17-8BC2-6CE9B054997E}"/>
              </a:ext>
            </a:extLst>
          </p:cNvPr>
          <p:cNvSpPr/>
          <p:nvPr/>
        </p:nvSpPr>
        <p:spPr>
          <a:xfrm>
            <a:off x="6423640" y="5745859"/>
            <a:ext cx="244444" cy="8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8175B21-EF33-266C-22D6-84469B3C4C68}"/>
              </a:ext>
            </a:extLst>
          </p:cNvPr>
          <p:cNvSpPr/>
          <p:nvPr/>
        </p:nvSpPr>
        <p:spPr>
          <a:xfrm>
            <a:off x="6910929" y="5728966"/>
            <a:ext cx="244444" cy="8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61CFEE39-B911-485E-B75B-FE68B7D2774F}"/>
              </a:ext>
            </a:extLst>
          </p:cNvPr>
          <p:cNvSpPr/>
          <p:nvPr/>
        </p:nvSpPr>
        <p:spPr>
          <a:xfrm>
            <a:off x="8269023" y="5748740"/>
            <a:ext cx="244444" cy="8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CDB786D3-7D56-8B00-ACD3-9DA9005D70D0}"/>
              </a:ext>
            </a:extLst>
          </p:cNvPr>
          <p:cNvSpPr/>
          <p:nvPr/>
        </p:nvSpPr>
        <p:spPr>
          <a:xfrm rot="16200000">
            <a:off x="2001190" y="2910417"/>
            <a:ext cx="193177" cy="1708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BC7A1E7B-DF08-E585-920F-FF92B4AB2B9D}"/>
              </a:ext>
            </a:extLst>
          </p:cNvPr>
          <p:cNvSpPr/>
          <p:nvPr/>
        </p:nvSpPr>
        <p:spPr>
          <a:xfrm>
            <a:off x="3995932" y="3304354"/>
            <a:ext cx="327508" cy="1708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113C906-2A5B-79D2-AFFA-E514229CB7DB}"/>
              </a:ext>
            </a:extLst>
          </p:cNvPr>
          <p:cNvSpPr/>
          <p:nvPr/>
        </p:nvSpPr>
        <p:spPr>
          <a:xfrm>
            <a:off x="4527198" y="3291679"/>
            <a:ext cx="327508" cy="1708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9D60398-CCE6-2818-868D-09886B466BF0}"/>
              </a:ext>
            </a:extLst>
          </p:cNvPr>
          <p:cNvSpPr/>
          <p:nvPr/>
        </p:nvSpPr>
        <p:spPr>
          <a:xfrm>
            <a:off x="4960037" y="3302489"/>
            <a:ext cx="327508" cy="1708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AA35F070-F951-E42E-54BD-2180FB09059C}"/>
              </a:ext>
            </a:extLst>
          </p:cNvPr>
          <p:cNvSpPr/>
          <p:nvPr/>
        </p:nvSpPr>
        <p:spPr>
          <a:xfrm>
            <a:off x="6500248" y="3306275"/>
            <a:ext cx="327508" cy="1708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135260F3-92D3-B506-BF34-93304B29BA8D}"/>
              </a:ext>
            </a:extLst>
          </p:cNvPr>
          <p:cNvSpPr/>
          <p:nvPr/>
        </p:nvSpPr>
        <p:spPr>
          <a:xfrm>
            <a:off x="8322800" y="3291679"/>
            <a:ext cx="327508" cy="1708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FAA15A70-F519-8588-DA85-21A07262BDB8}"/>
              </a:ext>
            </a:extLst>
          </p:cNvPr>
          <p:cNvSpPr/>
          <p:nvPr/>
        </p:nvSpPr>
        <p:spPr>
          <a:xfrm rot="5400000">
            <a:off x="3066177" y="5147269"/>
            <a:ext cx="72647" cy="667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952257E2-2892-F899-777C-D653E5740DAC}"/>
              </a:ext>
            </a:extLst>
          </p:cNvPr>
          <p:cNvSpPr/>
          <p:nvPr/>
        </p:nvSpPr>
        <p:spPr>
          <a:xfrm rot="5400000">
            <a:off x="4040925" y="5361468"/>
            <a:ext cx="203729" cy="34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BFA426D9-90EE-802C-52BD-C00044336B08}"/>
              </a:ext>
            </a:extLst>
          </p:cNvPr>
          <p:cNvSpPr/>
          <p:nvPr/>
        </p:nvSpPr>
        <p:spPr>
          <a:xfrm rot="5400000">
            <a:off x="4555973" y="5361468"/>
            <a:ext cx="203729" cy="34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91D65EB-EDAB-20F0-0E73-D39DBBEDBA04}"/>
              </a:ext>
            </a:extLst>
          </p:cNvPr>
          <p:cNvSpPr/>
          <p:nvPr/>
        </p:nvSpPr>
        <p:spPr>
          <a:xfrm rot="5400000">
            <a:off x="5006047" y="5373980"/>
            <a:ext cx="203729" cy="34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46A1CB05-C62C-B395-FB10-A055CBB307A4}"/>
              </a:ext>
            </a:extLst>
          </p:cNvPr>
          <p:cNvSpPr/>
          <p:nvPr/>
        </p:nvSpPr>
        <p:spPr>
          <a:xfrm rot="5400000">
            <a:off x="8349000" y="5365077"/>
            <a:ext cx="203729" cy="34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93A6C149-44E5-4E86-C9E1-3DCC69ACAC5F}"/>
              </a:ext>
            </a:extLst>
          </p:cNvPr>
          <p:cNvSpPr/>
          <p:nvPr/>
        </p:nvSpPr>
        <p:spPr>
          <a:xfrm rot="5400000">
            <a:off x="7017632" y="5362448"/>
            <a:ext cx="203729" cy="34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4441AB39-FF62-E87E-DF78-1FB1F24C2D5A}"/>
              </a:ext>
            </a:extLst>
          </p:cNvPr>
          <p:cNvSpPr/>
          <p:nvPr/>
        </p:nvSpPr>
        <p:spPr>
          <a:xfrm rot="5400000">
            <a:off x="6500461" y="5374762"/>
            <a:ext cx="203729" cy="34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A5C858-2BB7-4651-2EB7-77C360327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4"/>
          <a:stretch/>
        </p:blipFill>
        <p:spPr>
          <a:xfrm>
            <a:off x="36512" y="788651"/>
            <a:ext cx="9034818" cy="9121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5F4A5D1-BA47-08D9-43C7-E6C65A4CA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"/>
          <a:stretch/>
        </p:blipFill>
        <p:spPr>
          <a:xfrm>
            <a:off x="69861" y="1753794"/>
            <a:ext cx="9034818" cy="60356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A689383-E1BA-300D-2C75-6BE4A7BE5D52}"/>
              </a:ext>
            </a:extLst>
          </p:cNvPr>
          <p:cNvSpPr/>
          <p:nvPr/>
        </p:nvSpPr>
        <p:spPr>
          <a:xfrm>
            <a:off x="264" y="1708916"/>
            <a:ext cx="1623854" cy="78398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303CBEE-CA0C-22A0-9584-9774A111AEEB}"/>
              </a:ext>
            </a:extLst>
          </p:cNvPr>
          <p:cNvSpPr/>
          <p:nvPr/>
        </p:nvSpPr>
        <p:spPr>
          <a:xfrm>
            <a:off x="851465" y="3501008"/>
            <a:ext cx="1523643" cy="193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C1E6F5D-3C2B-C7D8-593F-56CC23B87292}"/>
              </a:ext>
            </a:extLst>
          </p:cNvPr>
          <p:cNvSpPr/>
          <p:nvPr/>
        </p:nvSpPr>
        <p:spPr>
          <a:xfrm>
            <a:off x="4818563" y="3517053"/>
            <a:ext cx="1523643" cy="193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FE328AC-F3B2-9C9A-21D7-F837516B7024}"/>
              </a:ext>
            </a:extLst>
          </p:cNvPr>
          <p:cNvSpPr/>
          <p:nvPr/>
        </p:nvSpPr>
        <p:spPr>
          <a:xfrm>
            <a:off x="7454169" y="3429000"/>
            <a:ext cx="358191" cy="32125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51101DEB-F6AC-1CBE-78B8-5AC8EC1EE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34" y="2987640"/>
            <a:ext cx="893751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55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C344B19-828A-47F9-8201-56C00B014A09}"/>
              </a:ext>
            </a:extLst>
          </p:cNvPr>
          <p:cNvSpPr/>
          <p:nvPr/>
        </p:nvSpPr>
        <p:spPr>
          <a:xfrm>
            <a:off x="3059832" y="2365474"/>
            <a:ext cx="1296144" cy="70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ADB3884-C7F7-FBF0-CB79-34433CC6B38C}"/>
              </a:ext>
            </a:extLst>
          </p:cNvPr>
          <p:cNvSpPr/>
          <p:nvPr/>
        </p:nvSpPr>
        <p:spPr>
          <a:xfrm>
            <a:off x="4434335" y="2279340"/>
            <a:ext cx="1737259" cy="197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8739A38-DBFE-CD15-C4EC-B19CBA73B81E}"/>
              </a:ext>
            </a:extLst>
          </p:cNvPr>
          <p:cNvSpPr/>
          <p:nvPr/>
        </p:nvSpPr>
        <p:spPr>
          <a:xfrm>
            <a:off x="7812360" y="2315614"/>
            <a:ext cx="810192" cy="562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9D37379-255F-F18D-0EC7-86AE61EE0913}"/>
              </a:ext>
            </a:extLst>
          </p:cNvPr>
          <p:cNvSpPr/>
          <p:nvPr/>
        </p:nvSpPr>
        <p:spPr>
          <a:xfrm>
            <a:off x="2805401" y="2282604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CA1E589-EAC2-ED28-C514-C04CB4C456F9}"/>
              </a:ext>
            </a:extLst>
          </p:cNvPr>
          <p:cNvSpPr/>
          <p:nvPr/>
        </p:nvSpPr>
        <p:spPr>
          <a:xfrm>
            <a:off x="3442273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816BBC1-A6CA-24DB-1457-76769F8C65A8}"/>
              </a:ext>
            </a:extLst>
          </p:cNvPr>
          <p:cNvSpPr/>
          <p:nvPr/>
        </p:nvSpPr>
        <p:spPr>
          <a:xfrm>
            <a:off x="4112090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570C850-5FAF-0153-553A-02D8A2114A6F}"/>
              </a:ext>
            </a:extLst>
          </p:cNvPr>
          <p:cNvSpPr/>
          <p:nvPr/>
        </p:nvSpPr>
        <p:spPr>
          <a:xfrm>
            <a:off x="5355019" y="2302765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9E65AC0-9E00-FC93-9748-8EF7C3208119}"/>
              </a:ext>
            </a:extLst>
          </p:cNvPr>
          <p:cNvSpPr/>
          <p:nvPr/>
        </p:nvSpPr>
        <p:spPr>
          <a:xfrm>
            <a:off x="6372200" y="2293460"/>
            <a:ext cx="258877" cy="94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842F087-9A44-A3FE-5E9B-C1B972910121}"/>
              </a:ext>
            </a:extLst>
          </p:cNvPr>
          <p:cNvSpPr/>
          <p:nvPr/>
        </p:nvSpPr>
        <p:spPr>
          <a:xfrm>
            <a:off x="8366771" y="2276872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A5C858-2BB7-4651-2EB7-77C360327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4"/>
          <a:stretch/>
        </p:blipFill>
        <p:spPr>
          <a:xfrm>
            <a:off x="36512" y="788651"/>
            <a:ext cx="9034818" cy="9121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5889EC-5FC9-3C1A-70F2-CF3F6EFC3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2"/>
          <a:stretch/>
        </p:blipFill>
        <p:spPr>
          <a:xfrm>
            <a:off x="58561" y="1650273"/>
            <a:ext cx="9004829" cy="785301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A689383-E1BA-300D-2C75-6BE4A7BE5D52}"/>
              </a:ext>
            </a:extLst>
          </p:cNvPr>
          <p:cNvSpPr/>
          <p:nvPr/>
        </p:nvSpPr>
        <p:spPr>
          <a:xfrm>
            <a:off x="1564469" y="1678735"/>
            <a:ext cx="1623854" cy="78398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B9F607B2-9C66-9803-64EC-8E6A97C5FE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13" b="19427"/>
          <a:stretch/>
        </p:blipFill>
        <p:spPr>
          <a:xfrm>
            <a:off x="80610" y="2412225"/>
            <a:ext cx="8932501" cy="1340905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E525EEE5-EFD2-05ED-2EC7-BC454C965B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3371"/>
          <a:stretch/>
        </p:blipFill>
        <p:spPr>
          <a:xfrm>
            <a:off x="130889" y="3441159"/>
            <a:ext cx="8846063" cy="1023388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DCCA7A89-A0D2-DF41-01A9-CC7289405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10" y="3952853"/>
            <a:ext cx="8846063" cy="2688569"/>
          </a:xfrm>
          <a:prstGeom prst="rect">
            <a:avLst/>
          </a:prstGeom>
        </p:spPr>
      </p:pic>
      <p:sp>
        <p:nvSpPr>
          <p:cNvPr id="85" name="CuadroTexto 84">
            <a:extLst>
              <a:ext uri="{FF2B5EF4-FFF2-40B4-BE49-F238E27FC236}">
                <a16:creationId xmlns:a16="http://schemas.microsoft.com/office/drawing/2014/main" id="{442E46DD-600C-1E3D-2C8B-054918BB2CA0}"/>
              </a:ext>
            </a:extLst>
          </p:cNvPr>
          <p:cNvSpPr txBox="1"/>
          <p:nvPr/>
        </p:nvSpPr>
        <p:spPr>
          <a:xfrm>
            <a:off x="1403648" y="6650930"/>
            <a:ext cx="672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i="1" dirty="0">
                <a:latin typeface="Calibri" panose="020F0502020204030204" pitchFamily="34" charset="0"/>
                <a:cs typeface="Calibri" panose="020F0502020204030204" pitchFamily="34" charset="0"/>
              </a:rPr>
              <a:t>En conformidad y coherencia con el Formulario Excel compartido (Matriz Cronograma y Presupuesto)</a:t>
            </a:r>
            <a:endParaRPr lang="es-CL" sz="9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092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9D37379-255F-F18D-0EC7-86AE61EE0913}"/>
              </a:ext>
            </a:extLst>
          </p:cNvPr>
          <p:cNvSpPr/>
          <p:nvPr/>
        </p:nvSpPr>
        <p:spPr>
          <a:xfrm>
            <a:off x="2805401" y="2282604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CA1E589-EAC2-ED28-C514-C04CB4C456F9}"/>
              </a:ext>
            </a:extLst>
          </p:cNvPr>
          <p:cNvSpPr/>
          <p:nvPr/>
        </p:nvSpPr>
        <p:spPr>
          <a:xfrm>
            <a:off x="3442273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816BBC1-A6CA-24DB-1457-76769F8C65A8}"/>
              </a:ext>
            </a:extLst>
          </p:cNvPr>
          <p:cNvSpPr/>
          <p:nvPr/>
        </p:nvSpPr>
        <p:spPr>
          <a:xfrm>
            <a:off x="4112090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570C850-5FAF-0153-553A-02D8A2114A6F}"/>
              </a:ext>
            </a:extLst>
          </p:cNvPr>
          <p:cNvSpPr/>
          <p:nvPr/>
        </p:nvSpPr>
        <p:spPr>
          <a:xfrm>
            <a:off x="5355019" y="2302765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9E65AC0-9E00-FC93-9748-8EF7C3208119}"/>
              </a:ext>
            </a:extLst>
          </p:cNvPr>
          <p:cNvSpPr/>
          <p:nvPr/>
        </p:nvSpPr>
        <p:spPr>
          <a:xfrm>
            <a:off x="6372200" y="2293460"/>
            <a:ext cx="258877" cy="94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842F087-9A44-A3FE-5E9B-C1B972910121}"/>
              </a:ext>
            </a:extLst>
          </p:cNvPr>
          <p:cNvSpPr/>
          <p:nvPr/>
        </p:nvSpPr>
        <p:spPr>
          <a:xfrm>
            <a:off x="8366771" y="2276872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A5C858-2BB7-4651-2EB7-77C360327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4"/>
          <a:stretch/>
        </p:blipFill>
        <p:spPr>
          <a:xfrm>
            <a:off x="36512" y="788651"/>
            <a:ext cx="9034818" cy="9121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CAE7A99-23B3-23DA-2733-6BCFAE76E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5" y="1626633"/>
            <a:ext cx="9108365" cy="65270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A689383-E1BA-300D-2C75-6BE4A7BE5D52}"/>
              </a:ext>
            </a:extLst>
          </p:cNvPr>
          <p:cNvSpPr/>
          <p:nvPr/>
        </p:nvSpPr>
        <p:spPr>
          <a:xfrm>
            <a:off x="3024006" y="1580996"/>
            <a:ext cx="1623854" cy="78398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33FA168-9B68-4B1F-C882-58D395D1AB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8" r="3193"/>
          <a:stretch/>
        </p:blipFill>
        <p:spPr>
          <a:xfrm>
            <a:off x="35635" y="2470995"/>
            <a:ext cx="2639907" cy="293623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BBB2DC-D836-E772-FB3D-FB0D3EFAB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2494694"/>
            <a:ext cx="3202810" cy="52836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2BF10E8-7E74-36DD-0948-C4B405BDC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3634441"/>
            <a:ext cx="6693988" cy="185944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367065B-420C-A349-260E-05C920333C66}"/>
              </a:ext>
            </a:extLst>
          </p:cNvPr>
          <p:cNvSpPr txBox="1"/>
          <p:nvPr/>
        </p:nvSpPr>
        <p:spPr>
          <a:xfrm>
            <a:off x="2289120" y="6442500"/>
            <a:ext cx="672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i="1" dirty="0">
                <a:latin typeface="Calibri" panose="020F0502020204030204" pitchFamily="34" charset="0"/>
                <a:cs typeface="Calibri" panose="020F0502020204030204" pitchFamily="34" charset="0"/>
              </a:rPr>
              <a:t>En conformidad y coherencia con el Formulario Excel compartido (Matriz Cronograma y Presupuesto)</a:t>
            </a:r>
            <a:endParaRPr lang="es-CL" sz="9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980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9D37379-255F-F18D-0EC7-86AE61EE0913}"/>
              </a:ext>
            </a:extLst>
          </p:cNvPr>
          <p:cNvSpPr/>
          <p:nvPr/>
        </p:nvSpPr>
        <p:spPr>
          <a:xfrm>
            <a:off x="2805401" y="2282604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CA1E589-EAC2-ED28-C514-C04CB4C456F9}"/>
              </a:ext>
            </a:extLst>
          </p:cNvPr>
          <p:cNvSpPr/>
          <p:nvPr/>
        </p:nvSpPr>
        <p:spPr>
          <a:xfrm>
            <a:off x="3442273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816BBC1-A6CA-24DB-1457-76769F8C65A8}"/>
              </a:ext>
            </a:extLst>
          </p:cNvPr>
          <p:cNvSpPr/>
          <p:nvPr/>
        </p:nvSpPr>
        <p:spPr>
          <a:xfrm>
            <a:off x="4112090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570C850-5FAF-0153-553A-02D8A2114A6F}"/>
              </a:ext>
            </a:extLst>
          </p:cNvPr>
          <p:cNvSpPr/>
          <p:nvPr/>
        </p:nvSpPr>
        <p:spPr>
          <a:xfrm>
            <a:off x="5355019" y="2302765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9E65AC0-9E00-FC93-9748-8EF7C3208119}"/>
              </a:ext>
            </a:extLst>
          </p:cNvPr>
          <p:cNvSpPr/>
          <p:nvPr/>
        </p:nvSpPr>
        <p:spPr>
          <a:xfrm>
            <a:off x="6372200" y="2293460"/>
            <a:ext cx="258877" cy="94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842F087-9A44-A3FE-5E9B-C1B972910121}"/>
              </a:ext>
            </a:extLst>
          </p:cNvPr>
          <p:cNvSpPr/>
          <p:nvPr/>
        </p:nvSpPr>
        <p:spPr>
          <a:xfrm>
            <a:off x="8366771" y="2276872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A5C858-2BB7-4651-2EB7-77C360327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4"/>
          <a:stretch/>
        </p:blipFill>
        <p:spPr>
          <a:xfrm>
            <a:off x="36512" y="788651"/>
            <a:ext cx="9034818" cy="9121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BBB2DC-D836-E772-FB3D-FB0D3EFAB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559" y="2623353"/>
            <a:ext cx="2185629" cy="3605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855B66-857A-0BEB-E71E-08750CF84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2" y="1637512"/>
            <a:ext cx="9144000" cy="73878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A689383-E1BA-300D-2C75-6BE4A7BE5D52}"/>
              </a:ext>
            </a:extLst>
          </p:cNvPr>
          <p:cNvSpPr/>
          <p:nvPr/>
        </p:nvSpPr>
        <p:spPr>
          <a:xfrm>
            <a:off x="4565791" y="1682541"/>
            <a:ext cx="1623854" cy="78398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459242-254D-E4BB-AD0D-8896E14E7E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50" r="1559" b="20668"/>
          <a:stretch/>
        </p:blipFill>
        <p:spPr>
          <a:xfrm>
            <a:off x="95455" y="2573526"/>
            <a:ext cx="2518957" cy="863708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C1566EA-5061-C244-4D0D-934E9A16F9C8}"/>
              </a:ext>
            </a:extLst>
          </p:cNvPr>
          <p:cNvSpPr/>
          <p:nvPr/>
        </p:nvSpPr>
        <p:spPr>
          <a:xfrm>
            <a:off x="5796136" y="3789040"/>
            <a:ext cx="504056" cy="125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920640F-1F52-2CAA-D409-7FC841DC4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1407" y="3068478"/>
            <a:ext cx="6273328" cy="1060796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1DFB8A0E-5134-06F2-BF91-C979FF2BD00E}"/>
              </a:ext>
            </a:extLst>
          </p:cNvPr>
          <p:cNvSpPr/>
          <p:nvPr/>
        </p:nvSpPr>
        <p:spPr>
          <a:xfrm>
            <a:off x="6761777" y="5013176"/>
            <a:ext cx="330503" cy="28803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778775C-F9E0-DFDC-F956-7453E6501256}"/>
              </a:ext>
            </a:extLst>
          </p:cNvPr>
          <p:cNvSpPr/>
          <p:nvPr/>
        </p:nvSpPr>
        <p:spPr>
          <a:xfrm>
            <a:off x="7586050" y="5021560"/>
            <a:ext cx="330503" cy="28803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E52EC45E-AF30-EA50-BA00-6C67B66E77DF}"/>
              </a:ext>
            </a:extLst>
          </p:cNvPr>
          <p:cNvSpPr/>
          <p:nvPr/>
        </p:nvSpPr>
        <p:spPr>
          <a:xfrm>
            <a:off x="5556215" y="5048273"/>
            <a:ext cx="658692" cy="18092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78035409-18D8-299E-8EA6-65EFFE612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6559" y="4437112"/>
            <a:ext cx="6370872" cy="1103472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8B235D35-F5DF-CC5C-87C7-CB2814B793BE}"/>
              </a:ext>
            </a:extLst>
          </p:cNvPr>
          <p:cNvSpPr txBox="1"/>
          <p:nvPr/>
        </p:nvSpPr>
        <p:spPr>
          <a:xfrm>
            <a:off x="3067170" y="6190087"/>
            <a:ext cx="54481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i="1" dirty="0">
                <a:latin typeface="Calibri" panose="020F0502020204030204" pitchFamily="34" charset="0"/>
                <a:cs typeface="Calibri" panose="020F0502020204030204" pitchFamily="34" charset="0"/>
              </a:rPr>
              <a:t>En conformidad y coherencia con el Formulario Excel compartido (Matriz Cronograma y Presupuesto)</a:t>
            </a:r>
            <a:endParaRPr lang="es-CL" sz="9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411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C8F624E-0263-0179-A961-9DC5B5B22495}"/>
              </a:ext>
            </a:extLst>
          </p:cNvPr>
          <p:cNvSpPr/>
          <p:nvPr/>
        </p:nvSpPr>
        <p:spPr>
          <a:xfrm>
            <a:off x="216024" y="260648"/>
            <a:ext cx="8676456" cy="6408712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88F7F7-834F-455F-83FC-697E11B1F353}"/>
              </a:ext>
            </a:extLst>
          </p:cNvPr>
          <p:cNvSpPr txBox="1"/>
          <p:nvPr/>
        </p:nvSpPr>
        <p:spPr>
          <a:xfrm>
            <a:off x="168759" y="908830"/>
            <a:ext cx="8032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FONDO DE INNOVACIÓN </a:t>
            </a:r>
            <a:b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LA COMPETITIVIDAD </a:t>
            </a:r>
            <a:b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(FIC-R)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7F97BC-8D6B-4489-8B54-53C7518C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253" y="3257755"/>
            <a:ext cx="1554107" cy="177294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55282E3-9727-44A5-A96A-7501D75A4DD6}"/>
              </a:ext>
            </a:extLst>
          </p:cNvPr>
          <p:cNvCxnSpPr/>
          <p:nvPr/>
        </p:nvCxnSpPr>
        <p:spPr>
          <a:xfrm>
            <a:off x="467544" y="2201008"/>
            <a:ext cx="842493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iagrama de flujo: retraso 19">
            <a:extLst>
              <a:ext uri="{FF2B5EF4-FFF2-40B4-BE49-F238E27FC236}">
                <a16:creationId xmlns:a16="http://schemas.microsoft.com/office/drawing/2014/main" id="{AF2CFBF3-60C0-D395-9321-D1A77ACD9885}"/>
              </a:ext>
            </a:extLst>
          </p:cNvPr>
          <p:cNvSpPr/>
          <p:nvPr/>
        </p:nvSpPr>
        <p:spPr>
          <a:xfrm rot="15035990">
            <a:off x="7913631" y="2101899"/>
            <a:ext cx="576064" cy="122413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CE9B285-5072-4E53-FC8A-9E7ACA3DE82B}"/>
              </a:ext>
            </a:extLst>
          </p:cNvPr>
          <p:cNvSpPr/>
          <p:nvPr/>
        </p:nvSpPr>
        <p:spPr>
          <a:xfrm>
            <a:off x="1083663" y="1848210"/>
            <a:ext cx="7432906" cy="12003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FORMULARIO DE PRESENTACIÓN DE LAS INICIATIVAS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4" name="Diagrama de flujo: documento 23">
            <a:extLst>
              <a:ext uri="{FF2B5EF4-FFF2-40B4-BE49-F238E27FC236}">
                <a16:creationId xmlns:a16="http://schemas.microsoft.com/office/drawing/2014/main" id="{90D3B579-594A-49DE-10F4-C9EEDF23B735}"/>
              </a:ext>
            </a:extLst>
          </p:cNvPr>
          <p:cNvSpPr/>
          <p:nvPr/>
        </p:nvSpPr>
        <p:spPr>
          <a:xfrm>
            <a:off x="899592" y="4242583"/>
            <a:ext cx="8172400" cy="1891057"/>
          </a:xfrm>
          <a:prstGeom prst="flowChartDocumen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0EF35D-26EA-330F-1DD3-92BDD1E554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560" y="3183349"/>
            <a:ext cx="8326819" cy="34860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24C315-525C-7540-EE8D-B4EA5062B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40"/>
          <a:stretch/>
        </p:blipFill>
        <p:spPr>
          <a:xfrm>
            <a:off x="7596336" y="4243188"/>
            <a:ext cx="1248979" cy="1058020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711CB23-DE6A-6156-C9A4-1FA023B82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624" y="5141208"/>
            <a:ext cx="2009524" cy="761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4F31C22-5C43-7310-123D-70E80C4BEC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1162" y="3223885"/>
            <a:ext cx="1814766" cy="20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0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9D37379-255F-F18D-0EC7-86AE61EE0913}"/>
              </a:ext>
            </a:extLst>
          </p:cNvPr>
          <p:cNvSpPr/>
          <p:nvPr/>
        </p:nvSpPr>
        <p:spPr>
          <a:xfrm>
            <a:off x="2805401" y="2282604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CA1E589-EAC2-ED28-C514-C04CB4C456F9}"/>
              </a:ext>
            </a:extLst>
          </p:cNvPr>
          <p:cNvSpPr/>
          <p:nvPr/>
        </p:nvSpPr>
        <p:spPr>
          <a:xfrm>
            <a:off x="3442273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816BBC1-A6CA-24DB-1457-76769F8C65A8}"/>
              </a:ext>
            </a:extLst>
          </p:cNvPr>
          <p:cNvSpPr/>
          <p:nvPr/>
        </p:nvSpPr>
        <p:spPr>
          <a:xfrm>
            <a:off x="4112090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570C850-5FAF-0153-553A-02D8A2114A6F}"/>
              </a:ext>
            </a:extLst>
          </p:cNvPr>
          <p:cNvSpPr/>
          <p:nvPr/>
        </p:nvSpPr>
        <p:spPr>
          <a:xfrm>
            <a:off x="5355019" y="2302765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9E65AC0-9E00-FC93-9748-8EF7C3208119}"/>
              </a:ext>
            </a:extLst>
          </p:cNvPr>
          <p:cNvSpPr/>
          <p:nvPr/>
        </p:nvSpPr>
        <p:spPr>
          <a:xfrm>
            <a:off x="6372200" y="2293460"/>
            <a:ext cx="258877" cy="94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842F087-9A44-A3FE-5E9B-C1B972910121}"/>
              </a:ext>
            </a:extLst>
          </p:cNvPr>
          <p:cNvSpPr/>
          <p:nvPr/>
        </p:nvSpPr>
        <p:spPr>
          <a:xfrm>
            <a:off x="8366771" y="2276872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A5C858-2BB7-4651-2EB7-77C360327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4"/>
          <a:stretch/>
        </p:blipFill>
        <p:spPr>
          <a:xfrm>
            <a:off x="36512" y="788651"/>
            <a:ext cx="9034818" cy="9121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BBB2DC-D836-E772-FB3D-FB0D3EFAB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58" y="2509398"/>
            <a:ext cx="2488326" cy="410498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E52EC45E-AF30-EA50-BA00-6C67B66E77DF}"/>
              </a:ext>
            </a:extLst>
          </p:cNvPr>
          <p:cNvSpPr/>
          <p:nvPr/>
        </p:nvSpPr>
        <p:spPr>
          <a:xfrm>
            <a:off x="5556215" y="5048273"/>
            <a:ext cx="658692" cy="18092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B69046-2C9E-D3A7-747B-CF3A9AD787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9"/>
          <a:stretch/>
        </p:blipFill>
        <p:spPr>
          <a:xfrm>
            <a:off x="36512" y="1691503"/>
            <a:ext cx="9070976" cy="65741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A689383-E1BA-300D-2C75-6BE4A7BE5D52}"/>
              </a:ext>
            </a:extLst>
          </p:cNvPr>
          <p:cNvSpPr/>
          <p:nvPr/>
        </p:nvSpPr>
        <p:spPr>
          <a:xfrm>
            <a:off x="5991891" y="1636391"/>
            <a:ext cx="1623854" cy="78398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60CD6AF-08CA-927D-C91C-94C46BE72B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97"/>
          <a:stretch/>
        </p:blipFill>
        <p:spPr>
          <a:xfrm>
            <a:off x="21354" y="3323223"/>
            <a:ext cx="8943134" cy="2164080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4902E5E9-7971-E444-F686-5A36C575ABB9}"/>
              </a:ext>
            </a:extLst>
          </p:cNvPr>
          <p:cNvSpPr/>
          <p:nvPr/>
        </p:nvSpPr>
        <p:spPr>
          <a:xfrm>
            <a:off x="1195844" y="3803394"/>
            <a:ext cx="3736195" cy="34568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3F56BE3C-75EB-1FF7-E9F1-A2F0BD93B043}"/>
              </a:ext>
            </a:extLst>
          </p:cNvPr>
          <p:cNvSpPr/>
          <p:nvPr/>
        </p:nvSpPr>
        <p:spPr>
          <a:xfrm>
            <a:off x="554778" y="3803394"/>
            <a:ext cx="415444" cy="34568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37E3645-3581-9006-75B5-A53B3DCE5571}"/>
              </a:ext>
            </a:extLst>
          </p:cNvPr>
          <p:cNvSpPr/>
          <p:nvPr/>
        </p:nvSpPr>
        <p:spPr>
          <a:xfrm>
            <a:off x="5157661" y="3787403"/>
            <a:ext cx="2756757" cy="34568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41675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9D37379-255F-F18D-0EC7-86AE61EE0913}"/>
              </a:ext>
            </a:extLst>
          </p:cNvPr>
          <p:cNvSpPr/>
          <p:nvPr/>
        </p:nvSpPr>
        <p:spPr>
          <a:xfrm>
            <a:off x="2805401" y="2282604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CA1E589-EAC2-ED28-C514-C04CB4C456F9}"/>
              </a:ext>
            </a:extLst>
          </p:cNvPr>
          <p:cNvSpPr/>
          <p:nvPr/>
        </p:nvSpPr>
        <p:spPr>
          <a:xfrm>
            <a:off x="3442273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816BBC1-A6CA-24DB-1457-76769F8C65A8}"/>
              </a:ext>
            </a:extLst>
          </p:cNvPr>
          <p:cNvSpPr/>
          <p:nvPr/>
        </p:nvSpPr>
        <p:spPr>
          <a:xfrm>
            <a:off x="4112090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570C850-5FAF-0153-553A-02D8A2114A6F}"/>
              </a:ext>
            </a:extLst>
          </p:cNvPr>
          <p:cNvSpPr/>
          <p:nvPr/>
        </p:nvSpPr>
        <p:spPr>
          <a:xfrm>
            <a:off x="5355019" y="2302765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9E65AC0-9E00-FC93-9748-8EF7C3208119}"/>
              </a:ext>
            </a:extLst>
          </p:cNvPr>
          <p:cNvSpPr/>
          <p:nvPr/>
        </p:nvSpPr>
        <p:spPr>
          <a:xfrm>
            <a:off x="6372200" y="2293460"/>
            <a:ext cx="258877" cy="94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842F087-9A44-A3FE-5E9B-C1B972910121}"/>
              </a:ext>
            </a:extLst>
          </p:cNvPr>
          <p:cNvSpPr/>
          <p:nvPr/>
        </p:nvSpPr>
        <p:spPr>
          <a:xfrm>
            <a:off x="8366771" y="2276872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A5C858-2BB7-4651-2EB7-77C360327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4"/>
          <a:stretch/>
        </p:blipFill>
        <p:spPr>
          <a:xfrm>
            <a:off x="36512" y="788651"/>
            <a:ext cx="9034818" cy="9121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BBB2DC-D836-E772-FB3D-FB0D3EFAB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589" y="2176897"/>
            <a:ext cx="2488326" cy="410498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E52EC45E-AF30-EA50-BA00-6C67B66E77DF}"/>
              </a:ext>
            </a:extLst>
          </p:cNvPr>
          <p:cNvSpPr/>
          <p:nvPr/>
        </p:nvSpPr>
        <p:spPr>
          <a:xfrm>
            <a:off x="5556215" y="5048273"/>
            <a:ext cx="658692" cy="18092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4A331F-5BD8-C035-8ABE-DF4335F36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4" y="1587975"/>
            <a:ext cx="9144000" cy="65749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A689383-E1BA-300D-2C75-6BE4A7BE5D52}"/>
              </a:ext>
            </a:extLst>
          </p:cNvPr>
          <p:cNvSpPr/>
          <p:nvPr/>
        </p:nvSpPr>
        <p:spPr>
          <a:xfrm>
            <a:off x="7520146" y="1549672"/>
            <a:ext cx="1623854" cy="78398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650CB85-5F4A-946E-6A43-F31FA7EE90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0" r="3091"/>
          <a:stretch/>
        </p:blipFill>
        <p:spPr>
          <a:xfrm>
            <a:off x="69861" y="2564904"/>
            <a:ext cx="2587243" cy="108012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7DAD93A-814F-9EFB-26FE-F8FAC3507C6F}"/>
              </a:ext>
            </a:extLst>
          </p:cNvPr>
          <p:cNvSpPr/>
          <p:nvPr/>
        </p:nvSpPr>
        <p:spPr>
          <a:xfrm>
            <a:off x="36934" y="2515755"/>
            <a:ext cx="2488325" cy="58645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41000BB-238D-478E-AB70-CD2F4509F399}"/>
              </a:ext>
            </a:extLst>
          </p:cNvPr>
          <p:cNvSpPr/>
          <p:nvPr/>
        </p:nvSpPr>
        <p:spPr>
          <a:xfrm>
            <a:off x="5298155" y="2819656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F57D4BD-C423-5686-63EA-C67FF415BBD7}"/>
              </a:ext>
            </a:extLst>
          </p:cNvPr>
          <p:cNvSpPr/>
          <p:nvPr/>
        </p:nvSpPr>
        <p:spPr>
          <a:xfrm>
            <a:off x="5261204" y="3092749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931EE0A-6F16-3254-DA9A-A3AE55439DF0}"/>
              </a:ext>
            </a:extLst>
          </p:cNvPr>
          <p:cNvSpPr/>
          <p:nvPr/>
        </p:nvSpPr>
        <p:spPr>
          <a:xfrm>
            <a:off x="5246722" y="3429000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68190A9-5B11-15FC-A1E4-10EEAC7D8A94}"/>
              </a:ext>
            </a:extLst>
          </p:cNvPr>
          <p:cNvSpPr/>
          <p:nvPr/>
        </p:nvSpPr>
        <p:spPr>
          <a:xfrm>
            <a:off x="5262624" y="3817808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650F2C9-DCF7-1830-E4F9-372A4C74C902}"/>
              </a:ext>
            </a:extLst>
          </p:cNvPr>
          <p:cNvSpPr/>
          <p:nvPr/>
        </p:nvSpPr>
        <p:spPr>
          <a:xfrm>
            <a:off x="5279501" y="4160743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46AB557-C95B-D870-72BE-D29DF79222B0}"/>
              </a:ext>
            </a:extLst>
          </p:cNvPr>
          <p:cNvSpPr/>
          <p:nvPr/>
        </p:nvSpPr>
        <p:spPr>
          <a:xfrm>
            <a:off x="5267249" y="4520954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3C77118-E973-B2D8-E83D-9E658DC68CD2}"/>
              </a:ext>
            </a:extLst>
          </p:cNvPr>
          <p:cNvSpPr/>
          <p:nvPr/>
        </p:nvSpPr>
        <p:spPr>
          <a:xfrm>
            <a:off x="5280394" y="4863889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3E9EC1D-CE55-D906-A6D0-5E7122446B16}"/>
              </a:ext>
            </a:extLst>
          </p:cNvPr>
          <p:cNvSpPr/>
          <p:nvPr/>
        </p:nvSpPr>
        <p:spPr>
          <a:xfrm>
            <a:off x="5246721" y="5389412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D81BE1E-51B9-F05A-E5F7-4B43A3AE8A56}"/>
              </a:ext>
            </a:extLst>
          </p:cNvPr>
          <p:cNvSpPr/>
          <p:nvPr/>
        </p:nvSpPr>
        <p:spPr>
          <a:xfrm>
            <a:off x="5261203" y="5751415"/>
            <a:ext cx="2221991" cy="317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574A761-D7D7-41AE-C98D-845D2DF70354}"/>
              </a:ext>
            </a:extLst>
          </p:cNvPr>
          <p:cNvSpPr/>
          <p:nvPr/>
        </p:nvSpPr>
        <p:spPr>
          <a:xfrm>
            <a:off x="5246720" y="6115243"/>
            <a:ext cx="2221991" cy="317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FF4A9C7F-E833-1581-EEF4-4D7A6A3962AB}"/>
              </a:ext>
            </a:extLst>
          </p:cNvPr>
          <p:cNvSpPr/>
          <p:nvPr/>
        </p:nvSpPr>
        <p:spPr>
          <a:xfrm>
            <a:off x="5279501" y="6479643"/>
            <a:ext cx="2221991" cy="317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9D86552-E66E-C6CF-E842-F702EDD6E4F5}"/>
              </a:ext>
            </a:extLst>
          </p:cNvPr>
          <p:cNvSpPr/>
          <p:nvPr/>
        </p:nvSpPr>
        <p:spPr>
          <a:xfrm>
            <a:off x="8532440" y="2780928"/>
            <a:ext cx="310232" cy="251073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B52FA05E-491D-5A90-B686-0E200209CDBC}"/>
              </a:ext>
            </a:extLst>
          </p:cNvPr>
          <p:cNvSpPr/>
          <p:nvPr/>
        </p:nvSpPr>
        <p:spPr>
          <a:xfrm>
            <a:off x="8143096" y="2790872"/>
            <a:ext cx="310232" cy="251073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5D54125-B616-B402-E588-583BFFD77A0B}"/>
              </a:ext>
            </a:extLst>
          </p:cNvPr>
          <p:cNvSpPr/>
          <p:nvPr/>
        </p:nvSpPr>
        <p:spPr>
          <a:xfrm>
            <a:off x="8134619" y="6476961"/>
            <a:ext cx="310232" cy="251073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571C87CC-E59A-A32D-1272-08C1CD1B8484}"/>
              </a:ext>
            </a:extLst>
          </p:cNvPr>
          <p:cNvSpPr/>
          <p:nvPr/>
        </p:nvSpPr>
        <p:spPr>
          <a:xfrm>
            <a:off x="8539865" y="6476961"/>
            <a:ext cx="310232" cy="251073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87C0B233-E255-A992-DB34-593121E256FB}"/>
              </a:ext>
            </a:extLst>
          </p:cNvPr>
          <p:cNvSpPr/>
          <p:nvPr/>
        </p:nvSpPr>
        <p:spPr>
          <a:xfrm>
            <a:off x="2915816" y="6471565"/>
            <a:ext cx="2330904" cy="251073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65B5503E-5748-C380-1EE2-14E2549922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238"/>
          <a:stretch/>
        </p:blipFill>
        <p:spPr>
          <a:xfrm>
            <a:off x="2448239" y="2515755"/>
            <a:ext cx="6675699" cy="420688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45A4599C-65A1-C125-FB87-7419F36DD015}"/>
              </a:ext>
            </a:extLst>
          </p:cNvPr>
          <p:cNvSpPr txBox="1"/>
          <p:nvPr/>
        </p:nvSpPr>
        <p:spPr>
          <a:xfrm>
            <a:off x="-12055" y="6283025"/>
            <a:ext cx="261084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i="1" dirty="0">
                <a:latin typeface="Calibri" panose="020F0502020204030204" pitchFamily="34" charset="0"/>
                <a:cs typeface="Calibri" panose="020F0502020204030204" pitchFamily="34" charset="0"/>
              </a:rPr>
              <a:t>En conformidad y coherencia con el Formulario Excel compartido (Matriz Cronograma y Presupuesto)</a:t>
            </a:r>
            <a:endParaRPr lang="es-CL" sz="9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869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03648" y="113472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INICIATIVA 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9D37379-255F-F18D-0EC7-86AE61EE0913}"/>
              </a:ext>
            </a:extLst>
          </p:cNvPr>
          <p:cNvSpPr/>
          <p:nvPr/>
        </p:nvSpPr>
        <p:spPr>
          <a:xfrm>
            <a:off x="2805401" y="2282604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CA1E589-EAC2-ED28-C514-C04CB4C456F9}"/>
              </a:ext>
            </a:extLst>
          </p:cNvPr>
          <p:cNvSpPr/>
          <p:nvPr/>
        </p:nvSpPr>
        <p:spPr>
          <a:xfrm>
            <a:off x="3442273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816BBC1-A6CA-24DB-1457-76769F8C65A8}"/>
              </a:ext>
            </a:extLst>
          </p:cNvPr>
          <p:cNvSpPr/>
          <p:nvPr/>
        </p:nvSpPr>
        <p:spPr>
          <a:xfrm>
            <a:off x="4112090" y="2286177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570C850-5FAF-0153-553A-02D8A2114A6F}"/>
              </a:ext>
            </a:extLst>
          </p:cNvPr>
          <p:cNvSpPr/>
          <p:nvPr/>
        </p:nvSpPr>
        <p:spPr>
          <a:xfrm>
            <a:off x="5355019" y="2302765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9E65AC0-9E00-FC93-9748-8EF7C3208119}"/>
              </a:ext>
            </a:extLst>
          </p:cNvPr>
          <p:cNvSpPr/>
          <p:nvPr/>
        </p:nvSpPr>
        <p:spPr>
          <a:xfrm>
            <a:off x="6372200" y="2293460"/>
            <a:ext cx="258877" cy="94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842F087-9A44-A3FE-5E9B-C1B972910121}"/>
              </a:ext>
            </a:extLst>
          </p:cNvPr>
          <p:cNvSpPr/>
          <p:nvPr/>
        </p:nvSpPr>
        <p:spPr>
          <a:xfrm>
            <a:off x="8366771" y="2276872"/>
            <a:ext cx="297101" cy="105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A5C858-2BB7-4651-2EB7-77C360327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4"/>
          <a:stretch/>
        </p:blipFill>
        <p:spPr>
          <a:xfrm>
            <a:off x="36512" y="788651"/>
            <a:ext cx="9034818" cy="9121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BBB2DC-D836-E772-FB3D-FB0D3EFAB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464" y="2595773"/>
            <a:ext cx="2488326" cy="410498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E52EC45E-AF30-EA50-BA00-6C67B66E77DF}"/>
              </a:ext>
            </a:extLst>
          </p:cNvPr>
          <p:cNvSpPr/>
          <p:nvPr/>
        </p:nvSpPr>
        <p:spPr>
          <a:xfrm>
            <a:off x="5556215" y="5048273"/>
            <a:ext cx="658692" cy="18092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4A331F-5BD8-C035-8ABE-DF4335F36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4" y="1587975"/>
            <a:ext cx="9144000" cy="65749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A689383-E1BA-300D-2C75-6BE4A7BE5D52}"/>
              </a:ext>
            </a:extLst>
          </p:cNvPr>
          <p:cNvSpPr/>
          <p:nvPr/>
        </p:nvSpPr>
        <p:spPr>
          <a:xfrm>
            <a:off x="7520146" y="1549672"/>
            <a:ext cx="1623854" cy="78398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650CB85-5F4A-946E-6A43-F31FA7EE90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0" r="3091"/>
          <a:stretch/>
        </p:blipFill>
        <p:spPr>
          <a:xfrm>
            <a:off x="69861" y="2564904"/>
            <a:ext cx="2587243" cy="108012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7DAD93A-814F-9EFB-26FE-F8FAC3507C6F}"/>
              </a:ext>
            </a:extLst>
          </p:cNvPr>
          <p:cNvSpPr/>
          <p:nvPr/>
        </p:nvSpPr>
        <p:spPr>
          <a:xfrm>
            <a:off x="85000" y="2975019"/>
            <a:ext cx="2488325" cy="58645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68190A9-5B11-15FC-A1E4-10EEAC7D8A94}"/>
              </a:ext>
            </a:extLst>
          </p:cNvPr>
          <p:cNvSpPr/>
          <p:nvPr/>
        </p:nvSpPr>
        <p:spPr>
          <a:xfrm>
            <a:off x="5262624" y="3817808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650F2C9-DCF7-1830-E4F9-372A4C74C902}"/>
              </a:ext>
            </a:extLst>
          </p:cNvPr>
          <p:cNvSpPr/>
          <p:nvPr/>
        </p:nvSpPr>
        <p:spPr>
          <a:xfrm>
            <a:off x="5279501" y="4160743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46AB557-C95B-D870-72BE-D29DF79222B0}"/>
              </a:ext>
            </a:extLst>
          </p:cNvPr>
          <p:cNvSpPr/>
          <p:nvPr/>
        </p:nvSpPr>
        <p:spPr>
          <a:xfrm>
            <a:off x="5267249" y="4520954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3C77118-E973-B2D8-E83D-9E658DC68CD2}"/>
              </a:ext>
            </a:extLst>
          </p:cNvPr>
          <p:cNvSpPr/>
          <p:nvPr/>
        </p:nvSpPr>
        <p:spPr>
          <a:xfrm>
            <a:off x="5280394" y="4863889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3E9EC1D-CE55-D906-A6D0-5E7122446B16}"/>
              </a:ext>
            </a:extLst>
          </p:cNvPr>
          <p:cNvSpPr/>
          <p:nvPr/>
        </p:nvSpPr>
        <p:spPr>
          <a:xfrm>
            <a:off x="5246721" y="5389412"/>
            <a:ext cx="2221991" cy="2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AACE42-21B6-C0AD-3B5E-822EDEEA6C9E}"/>
              </a:ext>
            </a:extLst>
          </p:cNvPr>
          <p:cNvSpPr/>
          <p:nvPr/>
        </p:nvSpPr>
        <p:spPr>
          <a:xfrm>
            <a:off x="3071698" y="3219335"/>
            <a:ext cx="1945083" cy="153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BFE3154-F7E9-FB44-DD86-678988E48E10}"/>
              </a:ext>
            </a:extLst>
          </p:cNvPr>
          <p:cNvSpPr/>
          <p:nvPr/>
        </p:nvSpPr>
        <p:spPr>
          <a:xfrm>
            <a:off x="3022586" y="3448360"/>
            <a:ext cx="1994195" cy="153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E739D11B-D13B-B552-541A-B4D46B2B314E}"/>
              </a:ext>
            </a:extLst>
          </p:cNvPr>
          <p:cNvSpPr/>
          <p:nvPr/>
        </p:nvSpPr>
        <p:spPr>
          <a:xfrm>
            <a:off x="3022586" y="3677385"/>
            <a:ext cx="2125478" cy="153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4F1A5D5-BA83-D88D-B888-E6588A9B0ED1}"/>
              </a:ext>
            </a:extLst>
          </p:cNvPr>
          <p:cNvSpPr/>
          <p:nvPr/>
        </p:nvSpPr>
        <p:spPr>
          <a:xfrm>
            <a:off x="3071698" y="3911033"/>
            <a:ext cx="2125478" cy="153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DAF5AD54-4580-4B79-D76A-6B4CA4DA7731}"/>
              </a:ext>
            </a:extLst>
          </p:cNvPr>
          <p:cNvSpPr/>
          <p:nvPr/>
        </p:nvSpPr>
        <p:spPr>
          <a:xfrm>
            <a:off x="5684736" y="3666928"/>
            <a:ext cx="831480" cy="132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E3EB22D6-F4DC-31B3-DE5F-EFDD3218837C}"/>
              </a:ext>
            </a:extLst>
          </p:cNvPr>
          <p:cNvSpPr/>
          <p:nvPr/>
        </p:nvSpPr>
        <p:spPr>
          <a:xfrm>
            <a:off x="5695974" y="3907136"/>
            <a:ext cx="831480" cy="132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BD05E7CC-4555-EAFE-2A9D-FAFF6C1626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6589" y="3417274"/>
            <a:ext cx="6492803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78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E329C-11C3-9B7F-3718-95493BB2D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montaña con pasto verde&#10;&#10;Descripción generada automáticamente">
            <a:extLst>
              <a:ext uri="{FF2B5EF4-FFF2-40B4-BE49-F238E27FC236}">
                <a16:creationId xmlns:a16="http://schemas.microsoft.com/office/drawing/2014/main" id="{C5A8F339-D840-D4AF-CA98-3FA674EF73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12046" y="260648"/>
            <a:ext cx="8639778" cy="3327894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25E245BC-45AE-40F6-A623-C7F944F77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6" y="2495564"/>
            <a:ext cx="8473202" cy="404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Rectángulo 76">
            <a:extLst>
              <a:ext uri="{FF2B5EF4-FFF2-40B4-BE49-F238E27FC236}">
                <a16:creationId xmlns:a16="http://schemas.microsoft.com/office/drawing/2014/main" id="{71A04C80-5301-08A4-74BD-C63BFD13B7BF}"/>
              </a:ext>
            </a:extLst>
          </p:cNvPr>
          <p:cNvSpPr/>
          <p:nvPr/>
        </p:nvSpPr>
        <p:spPr>
          <a:xfrm>
            <a:off x="952260" y="2564904"/>
            <a:ext cx="719718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FONDO REGIONAL PARA LA PRODUCTIVIDAD Y EL DESARROLLO</a:t>
            </a:r>
          </a:p>
          <a:p>
            <a:pPr algn="ctr"/>
            <a:r>
              <a:rPr lang="es-ES" sz="3600" dirty="0"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2024</a:t>
            </a:r>
            <a:endParaRPr lang="es-CL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id="{0D80D89B-B29B-5638-849E-AFC531249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684" y="4219492"/>
            <a:ext cx="833404" cy="920972"/>
          </a:xfrm>
          <a:prstGeom prst="rect">
            <a:avLst/>
          </a:prstGeom>
          <a:effectLst/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CDE2FEB-40BB-8CC2-7BAA-04DD3FE8AA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80279" y="3057140"/>
            <a:ext cx="8326819" cy="34860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8D74663-AD2C-F71B-B503-295DDAD92E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140"/>
          <a:stretch/>
        </p:blipFill>
        <p:spPr>
          <a:xfrm>
            <a:off x="7654410" y="4083188"/>
            <a:ext cx="1248979" cy="1058020"/>
          </a:xfrm>
          <a:prstGeom prst="ellipse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B573A8-232C-21D3-F3D2-AC4CDBFC6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624" y="5141208"/>
            <a:ext cx="2009524" cy="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32891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C366B3A3-7F95-DB72-C666-97428EB023AF}"/>
              </a:ext>
            </a:extLst>
          </p:cNvPr>
          <p:cNvSpPr/>
          <p:nvPr/>
        </p:nvSpPr>
        <p:spPr>
          <a:xfrm>
            <a:off x="0" y="-17755"/>
            <a:ext cx="9128408" cy="114951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46C3BD3-FE57-3E3E-3909-3D9B0D2975FF}"/>
              </a:ext>
            </a:extLst>
          </p:cNvPr>
          <p:cNvSpPr/>
          <p:nvPr/>
        </p:nvSpPr>
        <p:spPr>
          <a:xfrm>
            <a:off x="0" y="-17755"/>
            <a:ext cx="9144000" cy="114951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0" name="组合 4">
            <a:extLst>
              <a:ext uri="{FF2B5EF4-FFF2-40B4-BE49-F238E27FC236}">
                <a16:creationId xmlns:a16="http://schemas.microsoft.com/office/drawing/2014/main" id="{8DD47C3F-2974-907B-D1E5-17E7F0095D6B}"/>
              </a:ext>
            </a:extLst>
          </p:cNvPr>
          <p:cNvGrpSpPr/>
          <p:nvPr/>
        </p:nvGrpSpPr>
        <p:grpSpPr>
          <a:xfrm>
            <a:off x="1" y="-8324"/>
            <a:ext cx="9144001" cy="773028"/>
            <a:chOff x="4184" y="0"/>
            <a:chExt cx="12209461" cy="1010003"/>
          </a:xfrm>
        </p:grpSpPr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07C5BE22-77DC-C3D1-4B2B-2AED14B6EA36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6" name="组合 8">
              <a:extLst>
                <a:ext uri="{FF2B5EF4-FFF2-40B4-BE49-F238E27FC236}">
                  <a16:creationId xmlns:a16="http://schemas.microsoft.com/office/drawing/2014/main" id="{E398D381-DBB8-8E80-9EBC-2254F9E271D9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27" name="矩形 9">
                <a:extLst>
                  <a:ext uri="{FF2B5EF4-FFF2-40B4-BE49-F238E27FC236}">
                    <a16:creationId xmlns:a16="http://schemas.microsoft.com/office/drawing/2014/main" id="{2060DDCD-0BDC-9779-144A-6D3AAB852520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矩形 10">
                <a:extLst>
                  <a:ext uri="{FF2B5EF4-FFF2-40B4-BE49-F238E27FC236}">
                    <a16:creationId xmlns:a16="http://schemas.microsoft.com/office/drawing/2014/main" id="{6DA26904-6112-2CB4-F300-E7391DEB7CFB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1">
                <a:extLst>
                  <a:ext uri="{FF2B5EF4-FFF2-40B4-BE49-F238E27FC236}">
                    <a16:creationId xmlns:a16="http://schemas.microsoft.com/office/drawing/2014/main" id="{FFB513C3-72B2-2E50-DDBF-1AF506E0B11A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12">
                <a:extLst>
                  <a:ext uri="{FF2B5EF4-FFF2-40B4-BE49-F238E27FC236}">
                    <a16:creationId xmlns:a16="http://schemas.microsoft.com/office/drawing/2014/main" id="{267651C8-31F8-04A9-49DE-6718E13E2A6E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5" name="Rectángulo 34">
            <a:extLst>
              <a:ext uri="{FF2B5EF4-FFF2-40B4-BE49-F238E27FC236}">
                <a16:creationId xmlns:a16="http://schemas.microsoft.com/office/drawing/2014/main" id="{6605584C-CC2B-F76B-5849-4527D4E6866F}"/>
              </a:ext>
            </a:extLst>
          </p:cNvPr>
          <p:cNvSpPr/>
          <p:nvPr/>
        </p:nvSpPr>
        <p:spPr>
          <a:xfrm>
            <a:off x="1426064" y="188640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MATRIZ,CRONOGRAMA,PRESUPUESTO FRPD 2024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2" descr="Descripción: Dlogo_sborde">
            <a:extLst>
              <a:ext uri="{FF2B5EF4-FFF2-40B4-BE49-F238E27FC236}">
                <a16:creationId xmlns:a16="http://schemas.microsoft.com/office/drawing/2014/main" id="{E3CB63B6-B3E9-D47C-3159-8DB6C9EC5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90" y="13250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2525C7F-BCC8-66EF-2F9A-274C2553ECC8}"/>
              </a:ext>
            </a:extLst>
          </p:cNvPr>
          <p:cNvSpPr/>
          <p:nvPr/>
        </p:nvSpPr>
        <p:spPr>
          <a:xfrm>
            <a:off x="194797" y="989205"/>
            <a:ext cx="2979549" cy="340519"/>
          </a:xfrm>
          <a:prstGeom prst="roundRect">
            <a:avLst/>
          </a:prstGeom>
          <a:solidFill>
            <a:srgbClr val="030677"/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Matriz Marco Lógico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9E6C2B-75B9-9727-0EA3-D13B12E319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300" b="5258"/>
          <a:stretch/>
        </p:blipFill>
        <p:spPr>
          <a:xfrm>
            <a:off x="788110" y="1501753"/>
            <a:ext cx="1686798" cy="205706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90995FD-E2EC-2478-85A0-B3DD8F362030}"/>
              </a:ext>
            </a:extLst>
          </p:cNvPr>
          <p:cNvSpPr/>
          <p:nvPr/>
        </p:nvSpPr>
        <p:spPr>
          <a:xfrm>
            <a:off x="141735" y="3870683"/>
            <a:ext cx="2979549" cy="578882"/>
          </a:xfrm>
          <a:prstGeom prst="roundRect">
            <a:avLst/>
          </a:prstGeom>
          <a:solidFill>
            <a:srgbClr val="030677"/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Cronograma de Actividades (Carta Gantt)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A721A49-C741-058A-1D97-9814199129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763" b="6430"/>
          <a:stretch/>
        </p:blipFill>
        <p:spPr>
          <a:xfrm>
            <a:off x="683568" y="4653136"/>
            <a:ext cx="1963553" cy="185167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F57EE29-5D36-8901-38B8-0C789840BC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313" b="5258"/>
          <a:stretch/>
        </p:blipFill>
        <p:spPr>
          <a:xfrm>
            <a:off x="3666453" y="1552763"/>
            <a:ext cx="2453426" cy="1876237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8D7CBAD9-51A8-F939-13BF-9BA7329FECE8}"/>
              </a:ext>
            </a:extLst>
          </p:cNvPr>
          <p:cNvSpPr/>
          <p:nvPr/>
        </p:nvSpPr>
        <p:spPr>
          <a:xfrm>
            <a:off x="3392651" y="989205"/>
            <a:ext cx="2979549" cy="340519"/>
          </a:xfrm>
          <a:prstGeom prst="roundRect">
            <a:avLst/>
          </a:prstGeom>
          <a:solidFill>
            <a:srgbClr val="030677"/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Presupuesto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DE627E60-15BA-9DC0-654A-F0F864FF825D}"/>
              </a:ext>
            </a:extLst>
          </p:cNvPr>
          <p:cNvSpPr/>
          <p:nvPr/>
        </p:nvSpPr>
        <p:spPr>
          <a:xfrm>
            <a:off x="3386554" y="3989864"/>
            <a:ext cx="2979549" cy="340519"/>
          </a:xfrm>
          <a:prstGeom prst="roundRect">
            <a:avLst/>
          </a:prstGeom>
          <a:solidFill>
            <a:srgbClr val="030677"/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Presupuesto por Actividad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072D515-75D4-DA5A-1C02-900611FE99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2125" b="5201"/>
          <a:stretch/>
        </p:blipFill>
        <p:spPr>
          <a:xfrm>
            <a:off x="3847299" y="4669043"/>
            <a:ext cx="2092853" cy="192830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BCF47CC5-02F6-E418-6DE8-11C1E4A77A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3700" b="5201"/>
          <a:stretch/>
        </p:blipFill>
        <p:spPr>
          <a:xfrm>
            <a:off x="6856317" y="3196527"/>
            <a:ext cx="1993240" cy="188790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A58BBBC6-D543-D736-0E02-30875554676C}"/>
              </a:ext>
            </a:extLst>
          </p:cNvPr>
          <p:cNvSpPr/>
          <p:nvPr/>
        </p:nvSpPr>
        <p:spPr>
          <a:xfrm>
            <a:off x="6732294" y="2659213"/>
            <a:ext cx="2241286" cy="340519"/>
          </a:xfrm>
          <a:prstGeom prst="roundRect">
            <a:avLst/>
          </a:prstGeom>
          <a:solidFill>
            <a:srgbClr val="030677"/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Detalle RRHH</a:t>
            </a:r>
          </a:p>
        </p:txBody>
      </p:sp>
    </p:spTree>
    <p:extLst>
      <p:ext uri="{BB962C8B-B14F-4D97-AF65-F5344CB8AC3E}">
        <p14:creationId xmlns:p14="http://schemas.microsoft.com/office/powerpoint/2010/main" val="7882422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C8F624E-0263-0179-A961-9DC5B5B22495}"/>
              </a:ext>
            </a:extLst>
          </p:cNvPr>
          <p:cNvSpPr/>
          <p:nvPr/>
        </p:nvSpPr>
        <p:spPr>
          <a:xfrm>
            <a:off x="216024" y="260648"/>
            <a:ext cx="8676456" cy="6408712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88F7F7-834F-455F-83FC-697E11B1F353}"/>
              </a:ext>
            </a:extLst>
          </p:cNvPr>
          <p:cNvSpPr txBox="1"/>
          <p:nvPr/>
        </p:nvSpPr>
        <p:spPr>
          <a:xfrm>
            <a:off x="157672" y="1037136"/>
            <a:ext cx="8032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FONDO DE INNOVACIÓN </a:t>
            </a:r>
            <a:b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LA COMPETITIVIDAD </a:t>
            </a:r>
            <a:b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(FIC-R)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7F97BC-8D6B-4489-8B54-53C7518C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253" y="3257755"/>
            <a:ext cx="1554107" cy="177294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55282E3-9727-44A5-A96A-7501D75A4DD6}"/>
              </a:ext>
            </a:extLst>
          </p:cNvPr>
          <p:cNvCxnSpPr/>
          <p:nvPr/>
        </p:nvCxnSpPr>
        <p:spPr>
          <a:xfrm>
            <a:off x="467544" y="2201008"/>
            <a:ext cx="842493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iagrama de flujo: retraso 19">
            <a:extLst>
              <a:ext uri="{FF2B5EF4-FFF2-40B4-BE49-F238E27FC236}">
                <a16:creationId xmlns:a16="http://schemas.microsoft.com/office/drawing/2014/main" id="{AF2CFBF3-60C0-D395-9321-D1A77ACD9885}"/>
              </a:ext>
            </a:extLst>
          </p:cNvPr>
          <p:cNvSpPr/>
          <p:nvPr/>
        </p:nvSpPr>
        <p:spPr>
          <a:xfrm rot="15035990">
            <a:off x="7913631" y="2101899"/>
            <a:ext cx="576064" cy="122413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CE9B285-5072-4E53-FC8A-9E7ACA3DE82B}"/>
              </a:ext>
            </a:extLst>
          </p:cNvPr>
          <p:cNvSpPr/>
          <p:nvPr/>
        </p:nvSpPr>
        <p:spPr>
          <a:xfrm>
            <a:off x="970262" y="1784423"/>
            <a:ext cx="7432906" cy="5232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MATRIZ MARCO LÓGICO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4" name="Diagrama de flujo: documento 23">
            <a:extLst>
              <a:ext uri="{FF2B5EF4-FFF2-40B4-BE49-F238E27FC236}">
                <a16:creationId xmlns:a16="http://schemas.microsoft.com/office/drawing/2014/main" id="{90D3B579-594A-49DE-10F4-C9EEDF23B735}"/>
              </a:ext>
            </a:extLst>
          </p:cNvPr>
          <p:cNvSpPr/>
          <p:nvPr/>
        </p:nvSpPr>
        <p:spPr>
          <a:xfrm>
            <a:off x="899592" y="4242583"/>
            <a:ext cx="8172400" cy="1891057"/>
          </a:xfrm>
          <a:prstGeom prst="flowChartDocumen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0EF35D-26EA-330F-1DD3-92BDD1E554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560" y="3183349"/>
            <a:ext cx="8326819" cy="34860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24C315-525C-7540-EE8D-B4EA5062B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40"/>
          <a:stretch/>
        </p:blipFill>
        <p:spPr>
          <a:xfrm>
            <a:off x="7596336" y="4243188"/>
            <a:ext cx="1248979" cy="1058020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711CB23-DE6A-6156-C9A4-1FA023B82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624" y="5141208"/>
            <a:ext cx="2009524" cy="761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4F31C22-5C43-7310-123D-70E80C4BEC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1162" y="3223885"/>
            <a:ext cx="1814766" cy="20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9BC5601-2B03-7EE5-DF49-AD547D3DE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01288"/>
              </p:ext>
            </p:extLst>
          </p:nvPr>
        </p:nvGraphicFramePr>
        <p:xfrm>
          <a:off x="179512" y="44624"/>
          <a:ext cx="8712967" cy="6768761"/>
        </p:xfrm>
        <a:graphic>
          <a:graphicData uri="http://schemas.openxmlformats.org/drawingml/2006/table">
            <a:tbl>
              <a:tblPr/>
              <a:tblGrid>
                <a:gridCol w="1990573">
                  <a:extLst>
                    <a:ext uri="{9D8B030D-6E8A-4147-A177-3AD203B41FA5}">
                      <a16:colId xmlns:a16="http://schemas.microsoft.com/office/drawing/2014/main" val="2307722485"/>
                    </a:ext>
                  </a:extLst>
                </a:gridCol>
                <a:gridCol w="1990573">
                  <a:extLst>
                    <a:ext uri="{9D8B030D-6E8A-4147-A177-3AD203B41FA5}">
                      <a16:colId xmlns:a16="http://schemas.microsoft.com/office/drawing/2014/main" val="1838078274"/>
                    </a:ext>
                  </a:extLst>
                </a:gridCol>
                <a:gridCol w="1990573">
                  <a:extLst>
                    <a:ext uri="{9D8B030D-6E8A-4147-A177-3AD203B41FA5}">
                      <a16:colId xmlns:a16="http://schemas.microsoft.com/office/drawing/2014/main" val="374253523"/>
                    </a:ext>
                  </a:extLst>
                </a:gridCol>
                <a:gridCol w="2741248">
                  <a:extLst>
                    <a:ext uri="{9D8B030D-6E8A-4147-A177-3AD203B41FA5}">
                      <a16:colId xmlns:a16="http://schemas.microsoft.com/office/drawing/2014/main" val="2780606775"/>
                    </a:ext>
                  </a:extLst>
                </a:gridCol>
              </a:tblGrid>
              <a:tr h="20151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OBJETIVO GENERAL 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465759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Objetivo General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Indicadores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Medios de verificación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Supuestos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171983"/>
                  </a:ext>
                </a:extLst>
              </a:tr>
              <a:tr h="5270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659699"/>
                  </a:ext>
                </a:extLst>
              </a:tr>
              <a:tr h="279017">
                <a:tc>
                  <a:txBody>
                    <a:bodyPr/>
                    <a:lstStyle/>
                    <a:p>
                      <a:pPr algn="l" fontAlgn="ctr"/>
                      <a:endParaRPr lang="es-C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953488"/>
                  </a:ext>
                </a:extLst>
              </a:tr>
              <a:tr h="20151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PROPÓSITO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284607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Propósito 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Indicadores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Medios de verificación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Supuestos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855764"/>
                  </a:ext>
                </a:extLst>
              </a:tr>
              <a:tr h="382357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848457"/>
                  </a:ext>
                </a:extLst>
              </a:tr>
              <a:tr h="279017">
                <a:tc>
                  <a:txBody>
                    <a:bodyPr/>
                    <a:lstStyle/>
                    <a:p>
                      <a:pPr algn="l" fontAlgn="ctr"/>
                      <a:endParaRPr lang="es-C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168191"/>
                  </a:ext>
                </a:extLst>
              </a:tr>
              <a:tr h="51153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OBJETIVOS ESPECÍFICOS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COMPONENTES</a:t>
                      </a:r>
                      <a:b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(escriba los componentes de acuerdo a cada objetivo específico, puede haber más de un componente por objetivo)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473483"/>
                  </a:ext>
                </a:extLst>
              </a:tr>
              <a:tr h="2015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N°1: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N°1: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604075"/>
                  </a:ext>
                </a:extLst>
              </a:tr>
              <a:tr h="2015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N°2: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N°2: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788409"/>
                  </a:ext>
                </a:extLst>
              </a:tr>
              <a:tr h="2015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N°3: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N°3: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334505"/>
                  </a:ext>
                </a:extLst>
              </a:tr>
              <a:tr h="2015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N°…..: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N°…..: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411542"/>
                  </a:ext>
                </a:extLst>
              </a:tr>
              <a:tr h="279017">
                <a:tc>
                  <a:txBody>
                    <a:bodyPr/>
                    <a:lstStyle/>
                    <a:p>
                      <a:pPr algn="l" fontAlgn="ctr"/>
                      <a:endParaRPr lang="es-C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651234"/>
                  </a:ext>
                </a:extLst>
              </a:tr>
              <a:tr h="20151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PRODUCTOS COMPROMETIDOS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46838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Descripción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Indicadores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Medios de verificación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 asociado y/o objetivo especifico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772305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N°1: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Ej.: Componente 1, Obj Especifico 1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22880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N°2: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98090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N°3: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314108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N°….: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400806"/>
                  </a:ext>
                </a:extLst>
              </a:tr>
              <a:tr h="279017">
                <a:tc>
                  <a:txBody>
                    <a:bodyPr/>
                    <a:lstStyle/>
                    <a:p>
                      <a:pPr algn="l" fontAlgn="ctr"/>
                      <a:endParaRPr lang="es-CL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2" marR="3322" marT="33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024363"/>
                  </a:ext>
                </a:extLst>
              </a:tr>
              <a:tr h="20151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COMPONENTES 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119670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Descripción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Indicadores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Medios de verificación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Supuestos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255668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 N°1: …...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704869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1: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568186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2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206280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3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606030"/>
                  </a:ext>
                </a:extLst>
              </a:tr>
              <a:tr h="2015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n</a:t>
                      </a:r>
                    </a:p>
                  </a:txBody>
                  <a:tcPr marL="3322" marR="3322" marT="33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22" marR="3322" marT="33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143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203181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C8F624E-0263-0179-A961-9DC5B5B22495}"/>
              </a:ext>
            </a:extLst>
          </p:cNvPr>
          <p:cNvSpPr/>
          <p:nvPr/>
        </p:nvSpPr>
        <p:spPr>
          <a:xfrm>
            <a:off x="216024" y="260648"/>
            <a:ext cx="8676456" cy="6408712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88F7F7-834F-455F-83FC-697E11B1F353}"/>
              </a:ext>
            </a:extLst>
          </p:cNvPr>
          <p:cNvSpPr txBox="1"/>
          <p:nvPr/>
        </p:nvSpPr>
        <p:spPr>
          <a:xfrm>
            <a:off x="168759" y="908830"/>
            <a:ext cx="8032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FONDO DE INNOVACIÓN </a:t>
            </a:r>
            <a:b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LA COMPETITIVIDAD </a:t>
            </a:r>
            <a:b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(FIC-R)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7F97BC-8D6B-4489-8B54-53C7518C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253" y="3257755"/>
            <a:ext cx="1554107" cy="177294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55282E3-9727-44A5-A96A-7501D75A4DD6}"/>
              </a:ext>
            </a:extLst>
          </p:cNvPr>
          <p:cNvCxnSpPr/>
          <p:nvPr/>
        </p:nvCxnSpPr>
        <p:spPr>
          <a:xfrm>
            <a:off x="467544" y="2201008"/>
            <a:ext cx="842493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iagrama de flujo: retraso 19">
            <a:extLst>
              <a:ext uri="{FF2B5EF4-FFF2-40B4-BE49-F238E27FC236}">
                <a16:creationId xmlns:a16="http://schemas.microsoft.com/office/drawing/2014/main" id="{AF2CFBF3-60C0-D395-9321-D1A77ACD9885}"/>
              </a:ext>
            </a:extLst>
          </p:cNvPr>
          <p:cNvSpPr/>
          <p:nvPr/>
        </p:nvSpPr>
        <p:spPr>
          <a:xfrm rot="15035990">
            <a:off x="7913631" y="2101899"/>
            <a:ext cx="576064" cy="1224136"/>
          </a:xfrm>
          <a:prstGeom prst="flowChartDelay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CE9B285-5072-4E53-FC8A-9E7ACA3DE82B}"/>
              </a:ext>
            </a:extLst>
          </p:cNvPr>
          <p:cNvSpPr/>
          <p:nvPr/>
        </p:nvSpPr>
        <p:spPr>
          <a:xfrm>
            <a:off x="953454" y="1533826"/>
            <a:ext cx="7432906" cy="95410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charset="-128"/>
                <a:cs typeface="+mn-cs"/>
              </a:rPr>
              <a:t>CRONOGRAMA DE ACTIVIDADES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7F7F7F">
                    <a:lumMod val="75000"/>
                  </a:srgbClr>
                </a:solidFill>
                <a:latin typeface="Century Gothic" panose="020B0502020202020204" pitchFamily="34" charset="0"/>
              </a:rPr>
              <a:t>CARTA GANTT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4" name="Diagrama de flujo: documento 23">
            <a:extLst>
              <a:ext uri="{FF2B5EF4-FFF2-40B4-BE49-F238E27FC236}">
                <a16:creationId xmlns:a16="http://schemas.microsoft.com/office/drawing/2014/main" id="{90D3B579-594A-49DE-10F4-C9EEDF23B735}"/>
              </a:ext>
            </a:extLst>
          </p:cNvPr>
          <p:cNvSpPr/>
          <p:nvPr/>
        </p:nvSpPr>
        <p:spPr>
          <a:xfrm>
            <a:off x="899592" y="4242583"/>
            <a:ext cx="8172400" cy="1891057"/>
          </a:xfrm>
          <a:prstGeom prst="flowChartDocumen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0EF35D-26EA-330F-1DD3-92BDD1E554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11560" y="3183349"/>
            <a:ext cx="8326819" cy="34860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E24C315-525C-7540-EE8D-B4EA5062B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40"/>
          <a:stretch/>
        </p:blipFill>
        <p:spPr>
          <a:xfrm>
            <a:off x="7596336" y="4243188"/>
            <a:ext cx="1248979" cy="1058020"/>
          </a:xfrm>
          <a:prstGeom prst="ellipse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711CB23-DE6A-6156-C9A4-1FA023B82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624" y="5141208"/>
            <a:ext cx="2009524" cy="761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4F31C22-5C43-7310-123D-70E80C4BEC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1162" y="3223885"/>
            <a:ext cx="1814766" cy="20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B719A32-839C-C916-63DE-5A3F3409C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184136"/>
              </p:ext>
            </p:extLst>
          </p:nvPr>
        </p:nvGraphicFramePr>
        <p:xfrm>
          <a:off x="251520" y="1052736"/>
          <a:ext cx="8811338" cy="5619042"/>
        </p:xfrm>
        <a:graphic>
          <a:graphicData uri="http://schemas.openxmlformats.org/drawingml/2006/table">
            <a:tbl>
              <a:tblPr/>
              <a:tblGrid>
                <a:gridCol w="1431393">
                  <a:extLst>
                    <a:ext uri="{9D8B030D-6E8A-4147-A177-3AD203B41FA5}">
                      <a16:colId xmlns:a16="http://schemas.microsoft.com/office/drawing/2014/main" val="538039577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3277467627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292063773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4063114187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3261711763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2525916893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3801365153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1118555303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2541323146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2431968968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685279530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2904359281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3258906078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2684260150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3756150173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3162165344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4092255389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3649371316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1368107987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3715783114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3393428274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113023013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2883317441"/>
                    </a:ext>
                  </a:extLst>
                </a:gridCol>
                <a:gridCol w="302103">
                  <a:extLst>
                    <a:ext uri="{9D8B030D-6E8A-4147-A177-3AD203B41FA5}">
                      <a16:colId xmlns:a16="http://schemas.microsoft.com/office/drawing/2014/main" val="1459653554"/>
                    </a:ext>
                  </a:extLst>
                </a:gridCol>
                <a:gridCol w="431576">
                  <a:extLst>
                    <a:ext uri="{9D8B030D-6E8A-4147-A177-3AD203B41FA5}">
                      <a16:colId xmlns:a16="http://schemas.microsoft.com/office/drawing/2014/main" val="3881036901"/>
                    </a:ext>
                  </a:extLst>
                </a:gridCol>
              </a:tblGrid>
              <a:tr h="101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del proyecto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4"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349767"/>
                  </a:ext>
                </a:extLst>
              </a:tr>
              <a:tr h="24625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Duración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MESES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2"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(Máximo de duración 24 meses, en caso de que el proyecto dure menos de 24 meses ajustar su carta gantt a la cantidad de meses DE EJECUCIÓN, teniendo en cuenta que  los </a:t>
                      </a:r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informes técnico de avance </a:t>
                      </a: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 semestrales)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74354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253920"/>
                  </a:ext>
                </a:extLst>
              </a:tr>
              <a:tr h="86915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149671"/>
                  </a:ext>
                </a:extLst>
              </a:tr>
              <a:tr h="1352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CARTA GANTT INFORME TÉCNICO Y FINAL DE AVANCE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(Marque con una </a:t>
                      </a:r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las actividades realizadas en el mes. La demarcación del período que comprende a cada informe técnico de avance y final tiene como objetivo visualizar que actividades se comprometen a realizar en cada período a informar)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1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308898"/>
                  </a:ext>
                </a:extLst>
              </a:tr>
              <a:tr h="53114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Primer Informe Técnico  de avance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Segundo Informe Técnico de Avance 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Tercer Informe Técncico de Avance 3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Final </a:t>
                      </a: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(da cuenta del avance del período no informado en los informes semestrales anteriores  y compila todo lo ejecutado en el proyecto desde su inicio)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368603"/>
                  </a:ext>
                </a:extLst>
              </a:tr>
              <a:tr h="96572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/MES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3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4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5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6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7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8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9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10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11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12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13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14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15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16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17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18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19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20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21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22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23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24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565401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Componente 1: 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976848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1.1   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8879314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1.2  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04212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1.3  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658565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Componente 2: 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757512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2.1 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046973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2.2 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052558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2.3 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21369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Componente 3:  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1959852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3.1 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089153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3.2  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554908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 3.3 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818405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97CE04F4-A94C-46A6-0696-975C17F8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8" y="-27384"/>
            <a:ext cx="9144000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5447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045823-795C-D65E-16B5-21C035245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720387"/>
              </p:ext>
            </p:extLst>
          </p:nvPr>
        </p:nvGraphicFramePr>
        <p:xfrm>
          <a:off x="251520" y="1213462"/>
          <a:ext cx="8784966" cy="4431075"/>
        </p:xfrm>
        <a:graphic>
          <a:graphicData uri="http://schemas.openxmlformats.org/drawingml/2006/table">
            <a:tbl>
              <a:tblPr/>
              <a:tblGrid>
                <a:gridCol w="1406446">
                  <a:extLst>
                    <a:ext uri="{9D8B030D-6E8A-4147-A177-3AD203B41FA5}">
                      <a16:colId xmlns:a16="http://schemas.microsoft.com/office/drawing/2014/main" val="1925303998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2549179137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1072729973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1271748337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1775517915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3799654967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3160026785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1713555704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3151328012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2772197090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841057814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686011373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2678195588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2923819122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3459703763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1176311621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3516284468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3621636393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243243950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2862104482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2691652856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1670393570"/>
                    </a:ext>
                  </a:extLst>
                </a:gridCol>
                <a:gridCol w="296837">
                  <a:extLst>
                    <a:ext uri="{9D8B030D-6E8A-4147-A177-3AD203B41FA5}">
                      <a16:colId xmlns:a16="http://schemas.microsoft.com/office/drawing/2014/main" val="3551599761"/>
                    </a:ext>
                  </a:extLst>
                </a:gridCol>
                <a:gridCol w="424053">
                  <a:extLst>
                    <a:ext uri="{9D8B030D-6E8A-4147-A177-3AD203B41FA5}">
                      <a16:colId xmlns:a16="http://schemas.microsoft.com/office/drawing/2014/main" val="1945677887"/>
                    </a:ext>
                  </a:extLst>
                </a:gridCol>
                <a:gridCol w="424053">
                  <a:extLst>
                    <a:ext uri="{9D8B030D-6E8A-4147-A177-3AD203B41FA5}">
                      <a16:colId xmlns:a16="http://schemas.microsoft.com/office/drawing/2014/main" val="155257524"/>
                    </a:ext>
                  </a:extLst>
                </a:gridCol>
              </a:tblGrid>
              <a:tr h="8691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 COMPROMETIDO</a:t>
                      </a: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(Marque con X el mes de obtención)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1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021529"/>
                  </a:ext>
                </a:extLst>
              </a:tr>
              <a:tr h="1014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Primer Informe Técnico  de avance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Segundo Informe Técnico de Avance 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Tercer Informe Técncico de Avance 3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Final 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628584"/>
                  </a:ext>
                </a:extLst>
              </a:tr>
              <a:tr h="1014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3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4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5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6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7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8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9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10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11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12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13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14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15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16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17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18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19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20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21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22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23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24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606164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 1: ….....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884231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 2: ….....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946829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 3: ….....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684314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 n: ….....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86719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727792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510247"/>
                  </a:ext>
                </a:extLst>
              </a:tr>
              <a:tr h="86915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402988"/>
                  </a:ext>
                </a:extLst>
              </a:tr>
              <a:tr h="86915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TÉCNICO DE PRODUCTOS </a:t>
                      </a: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(Marque con X el mes de obtención, de acuerdo a su </a:t>
                      </a:r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desembolso</a:t>
                      </a: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1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95057"/>
                  </a:ext>
                </a:extLst>
              </a:tr>
              <a:tr h="1014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Primer Informe Técnico  de avance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Segundo Informe Técnico de Avance 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Tercer Informe Técncico de Avance 3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Final 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99642"/>
                  </a:ext>
                </a:extLst>
              </a:tr>
              <a:tr h="1014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3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4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5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6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7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8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9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10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11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12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13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14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15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16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17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18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19</a:t>
                      </a:r>
                    </a:p>
                  </a:txBody>
                  <a:tcPr marL="4829" marR="4829" marT="48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20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21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22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23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 24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700260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 1. Producto N°1, nnn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633965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 2. Producto N° nnn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51754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 3. Producto N° nnn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549912"/>
                  </a:ext>
                </a:extLst>
              </a:tr>
              <a:tr h="82086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Informe  n. Producto N°1nnn</a:t>
                      </a:r>
                    </a:p>
                  </a:txBody>
                  <a:tcPr marL="4829" marR="4829" marT="48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9" marR="4829" marT="4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775768"/>
                  </a:ext>
                </a:extLst>
              </a:tr>
            </a:tbl>
          </a:graphicData>
        </a:graphic>
      </p:graphicFrame>
      <p:grpSp>
        <p:nvGrpSpPr>
          <p:cNvPr id="27" name="组合 4">
            <a:extLst>
              <a:ext uri="{FF2B5EF4-FFF2-40B4-BE49-F238E27FC236}">
                <a16:creationId xmlns:a16="http://schemas.microsoft.com/office/drawing/2014/main" id="{F788AF45-C41C-4AD4-E6E1-A7C519CAF074}"/>
              </a:ext>
            </a:extLst>
          </p:cNvPr>
          <p:cNvGrpSpPr/>
          <p:nvPr/>
        </p:nvGrpSpPr>
        <p:grpSpPr>
          <a:xfrm>
            <a:off x="0" y="0"/>
            <a:ext cx="9144001" cy="773028"/>
            <a:chOff x="4184" y="0"/>
            <a:chExt cx="12209461" cy="1010003"/>
          </a:xfrm>
        </p:grpSpPr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2D73F11B-1B54-539A-E4A3-177F5F38D775}"/>
                </a:ext>
              </a:extLst>
            </p:cNvPr>
            <p:cNvSpPr/>
            <p:nvPr/>
          </p:nvSpPr>
          <p:spPr>
            <a:xfrm flipV="1">
              <a:off x="4184" y="931248"/>
              <a:ext cx="12209461" cy="78755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9" name="组合 8">
              <a:extLst>
                <a:ext uri="{FF2B5EF4-FFF2-40B4-BE49-F238E27FC236}">
                  <a16:creationId xmlns:a16="http://schemas.microsoft.com/office/drawing/2014/main" id="{75938BA8-8BE2-B8F9-5F8C-D380C6CD7A3D}"/>
                </a:ext>
              </a:extLst>
            </p:cNvPr>
            <p:cNvGrpSpPr/>
            <p:nvPr/>
          </p:nvGrpSpPr>
          <p:grpSpPr>
            <a:xfrm>
              <a:off x="4536" y="0"/>
              <a:ext cx="721181" cy="931248"/>
              <a:chOff x="0" y="532828"/>
              <a:chExt cx="498355" cy="568897"/>
            </a:xfrm>
          </p:grpSpPr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93312406-04BB-B73F-82A6-92B1D7F13747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282965FE-D227-14B8-67BA-667672D70C73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8A6A56D0-E287-444A-1E2A-5A139A11FCDF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2">
                <a:extLst>
                  <a:ext uri="{FF2B5EF4-FFF2-40B4-BE49-F238E27FC236}">
                    <a16:creationId xmlns:a16="http://schemas.microsoft.com/office/drawing/2014/main" id="{4678DA71-CBDB-C527-1EFC-CC1E3664D7D4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rgbClr val="33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A8766C8-3CD6-A51A-4C01-056EA208E83F}"/>
              </a:ext>
            </a:extLst>
          </p:cNvPr>
          <p:cNvSpPr/>
          <p:nvPr/>
        </p:nvSpPr>
        <p:spPr>
          <a:xfrm>
            <a:off x="1426063" y="196964"/>
            <a:ext cx="653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CRONOGRAMA ACTIVIDADES FRPD 2024 (PARTE 2)</a:t>
            </a:r>
          </a:p>
          <a:p>
            <a:pPr algn="ctr"/>
            <a:endParaRPr lang="es-CL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n 2" descr="Descripción: Dlogo_sborde">
            <a:extLst>
              <a:ext uri="{FF2B5EF4-FFF2-40B4-BE49-F238E27FC236}">
                <a16:creationId xmlns:a16="http://schemas.microsoft.com/office/drawing/2014/main" id="{FC473210-9210-7DA0-C0EF-5378FEB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89" y="21574"/>
            <a:ext cx="678341" cy="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9388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GOB">
      <a:dk1>
        <a:srgbClr val="3F3F3F"/>
      </a:dk1>
      <a:lt1>
        <a:srgbClr val="FFFFFF"/>
      </a:lt1>
      <a:dk2>
        <a:srgbClr val="006CB7"/>
      </a:dk2>
      <a:lt2>
        <a:srgbClr val="FFFFFF"/>
      </a:lt2>
      <a:accent1>
        <a:srgbClr val="DB4144"/>
      </a:accent1>
      <a:accent2>
        <a:srgbClr val="006CB7"/>
      </a:accent2>
      <a:accent3>
        <a:srgbClr val="F2F2F2"/>
      </a:accent3>
      <a:accent4>
        <a:srgbClr val="BFBFBF"/>
      </a:accent4>
      <a:accent5>
        <a:srgbClr val="7F7F7F"/>
      </a:accent5>
      <a:accent6>
        <a:srgbClr val="3F3F3F"/>
      </a:accent6>
      <a:hlink>
        <a:srgbClr val="BFBFBF"/>
      </a:hlink>
      <a:folHlink>
        <a:srgbClr val="FF0000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ver and End Slide Master">
  <a:themeElements>
    <a:clrScheme name="Real Est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CBBB4"/>
      </a:accent1>
      <a:accent2>
        <a:srgbClr val="48DCE2"/>
      </a:accent2>
      <a:accent3>
        <a:srgbClr val="9FEDF0"/>
      </a:accent3>
      <a:accent4>
        <a:srgbClr val="FEB856"/>
      </a:accent4>
      <a:accent5>
        <a:srgbClr val="576868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ver and End Slide Master">
  <a:themeElements>
    <a:clrScheme name="ALLPPT-COLOR-A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B117"/>
      </a:accent1>
      <a:accent2>
        <a:srgbClr val="FAB117"/>
      </a:accent2>
      <a:accent3>
        <a:srgbClr val="FAB117"/>
      </a:accent3>
      <a:accent4>
        <a:srgbClr val="FAB117"/>
      </a:accent4>
      <a:accent5>
        <a:srgbClr val="404040"/>
      </a:accent5>
      <a:accent6>
        <a:srgbClr val="7F7F7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INSTITUCIONAL</Template>
  <TotalTime>16008</TotalTime>
  <Words>3543</Words>
  <Application>Microsoft Office PowerPoint</Application>
  <PresentationFormat>Presentación en pantalla (4:3)</PresentationFormat>
  <Paragraphs>2322</Paragraphs>
  <Slides>33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Calibri</vt:lpstr>
      <vt:lpstr>Century Gothic</vt:lpstr>
      <vt:lpstr>Nunito</vt:lpstr>
      <vt:lpstr>Verdana</vt:lpstr>
      <vt:lpstr>1_Office Theme</vt:lpstr>
      <vt:lpstr>2_Office Theme</vt:lpstr>
      <vt:lpstr>Cover and End Slide Master</vt:lpstr>
      <vt:lpstr>1_Cover and End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 General</dc:title>
  <dc:creator>Valeria Cortés Ramírez</dc:creator>
  <cp:lastModifiedBy>Valeria Francisca Cortés Ramírez</cp:lastModifiedBy>
  <cp:revision>332</cp:revision>
  <cp:lastPrinted>2018-11-13T12:50:28Z</cp:lastPrinted>
  <dcterms:created xsi:type="dcterms:W3CDTF">2015-08-12T19:15:48Z</dcterms:created>
  <dcterms:modified xsi:type="dcterms:W3CDTF">2024-03-21T19:59:02Z</dcterms:modified>
</cp:coreProperties>
</file>